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7" r:id="rId2"/>
    <p:sldId id="258" r:id="rId3"/>
    <p:sldId id="259" r:id="rId4"/>
    <p:sldId id="260" r:id="rId5"/>
    <p:sldId id="261" r:id="rId6"/>
    <p:sldId id="262" r:id="rId7"/>
    <p:sldId id="263" r:id="rId8"/>
    <p:sldId id="256" r:id="rId9"/>
    <p:sldId id="264" r:id="rId10"/>
    <p:sldId id="265" r:id="rId11"/>
    <p:sldId id="266" r:id="rId12"/>
    <p:sldId id="269" r:id="rId13"/>
    <p:sldId id="267" r:id="rId14"/>
    <p:sldId id="270" r:id="rId15"/>
    <p:sldId id="271" r:id="rId16"/>
    <p:sldId id="272" r:id="rId17"/>
    <p:sldId id="273" r:id="rId18"/>
    <p:sldId id="274" r:id="rId19"/>
    <p:sldId id="275" r:id="rId20"/>
    <p:sldId id="276" r:id="rId21"/>
    <p:sldId id="277" r:id="rId22"/>
    <p:sldId id="278" r:id="rId23"/>
    <p:sldId id="280"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83" autoAdjust="0"/>
    <p:restoredTop sz="94681"/>
  </p:normalViewPr>
  <p:slideViewPr>
    <p:cSldViewPr snapToGrid="0" snapToObjects="1">
      <p:cViewPr varScale="1">
        <p:scale>
          <a:sx n="71" d="100"/>
          <a:sy n="71" d="100"/>
        </p:scale>
        <p:origin x="58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4FA513-3F5F-4B10-96F9-C81AE40CE928}"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11E32C81-A363-4D87-A0BC-6D530DEFAECC}">
      <dgm:prSet phldrT="[Text]"/>
      <dgm:spPr/>
      <dgm:t>
        <a:bodyPr/>
        <a:lstStyle/>
        <a:p>
          <a:r>
            <a:rPr lang="en-US" dirty="0"/>
            <a:t>MANUAL ANALYSIS</a:t>
          </a:r>
        </a:p>
      </dgm:t>
    </dgm:pt>
    <dgm:pt modelId="{DFF20010-12FD-4719-A279-54F24041E3D7}" type="parTrans" cxnId="{519C454A-D7A8-4977-812C-E159F95109AF}">
      <dgm:prSet/>
      <dgm:spPr/>
      <dgm:t>
        <a:bodyPr/>
        <a:lstStyle/>
        <a:p>
          <a:endParaRPr lang="en-US"/>
        </a:p>
      </dgm:t>
    </dgm:pt>
    <dgm:pt modelId="{0D2EDD4E-D38E-4822-A553-434D99268F8F}" type="sibTrans" cxnId="{519C454A-D7A8-4977-812C-E159F95109AF}">
      <dgm:prSet/>
      <dgm:spPr/>
      <dgm:t>
        <a:bodyPr/>
        <a:lstStyle/>
        <a:p>
          <a:endParaRPr lang="en-US"/>
        </a:p>
      </dgm:t>
    </dgm:pt>
    <dgm:pt modelId="{B6FB2186-4373-4CEB-91FB-ADE70F2B0D85}">
      <dgm:prSet phldrT="[Text]"/>
      <dgm:spPr/>
      <dgm:t>
        <a:bodyPr/>
        <a:lstStyle/>
        <a:p>
          <a:r>
            <a:rPr lang="en-US" dirty="0"/>
            <a:t>AUTOMATED ANALYSIS</a:t>
          </a:r>
        </a:p>
      </dgm:t>
    </dgm:pt>
    <dgm:pt modelId="{0453A894-B4FB-4F9F-9E63-DE41180FB2EB}" type="parTrans" cxnId="{30DB4C89-440A-42B8-9CD9-92F7BFD47AD8}">
      <dgm:prSet/>
      <dgm:spPr/>
      <dgm:t>
        <a:bodyPr/>
        <a:lstStyle/>
        <a:p>
          <a:endParaRPr lang="en-US"/>
        </a:p>
      </dgm:t>
    </dgm:pt>
    <dgm:pt modelId="{EC621624-DB3C-48A5-9D8F-8B52169E85BB}" type="sibTrans" cxnId="{30DB4C89-440A-42B8-9CD9-92F7BFD47AD8}">
      <dgm:prSet/>
      <dgm:spPr/>
      <dgm:t>
        <a:bodyPr/>
        <a:lstStyle/>
        <a:p>
          <a:endParaRPr lang="en-US"/>
        </a:p>
      </dgm:t>
    </dgm:pt>
    <dgm:pt modelId="{A14F2FF9-CDFE-4882-8418-99A3AB5E1866}">
      <dgm:prSet phldrT="[Text]"/>
      <dgm:spPr/>
      <dgm:t>
        <a:bodyPr/>
        <a:lstStyle/>
        <a:p>
          <a:r>
            <a:rPr lang="en-US" dirty="0"/>
            <a:t>RESULTS</a:t>
          </a:r>
        </a:p>
      </dgm:t>
    </dgm:pt>
    <dgm:pt modelId="{AC22DBDB-1F89-4301-B72F-DA56E7E8F802}" type="parTrans" cxnId="{46EA55DB-A6B6-4DEF-9029-537619B0F16C}">
      <dgm:prSet/>
      <dgm:spPr/>
      <dgm:t>
        <a:bodyPr/>
        <a:lstStyle/>
        <a:p>
          <a:endParaRPr lang="en-US"/>
        </a:p>
      </dgm:t>
    </dgm:pt>
    <dgm:pt modelId="{E0759DB5-6B7D-4ECE-A70B-963EF9D8A718}" type="sibTrans" cxnId="{46EA55DB-A6B6-4DEF-9029-537619B0F16C}">
      <dgm:prSet/>
      <dgm:spPr/>
      <dgm:t>
        <a:bodyPr/>
        <a:lstStyle/>
        <a:p>
          <a:endParaRPr lang="en-US"/>
        </a:p>
      </dgm:t>
    </dgm:pt>
    <dgm:pt modelId="{037F5343-AC91-40F5-93A5-A0573A040F73}" type="pres">
      <dgm:prSet presAssocID="{724FA513-3F5F-4B10-96F9-C81AE40CE928}" presName="Name0" presStyleCnt="0">
        <dgm:presLayoutVars>
          <dgm:chMax val="7"/>
          <dgm:chPref val="7"/>
          <dgm:dir/>
        </dgm:presLayoutVars>
      </dgm:prSet>
      <dgm:spPr/>
      <dgm:t>
        <a:bodyPr/>
        <a:lstStyle/>
        <a:p>
          <a:endParaRPr lang="en-US"/>
        </a:p>
      </dgm:t>
    </dgm:pt>
    <dgm:pt modelId="{335D3984-5137-4D5F-9A82-201FA56C5E2B}" type="pres">
      <dgm:prSet presAssocID="{724FA513-3F5F-4B10-96F9-C81AE40CE928}" presName="Name1" presStyleCnt="0"/>
      <dgm:spPr/>
    </dgm:pt>
    <dgm:pt modelId="{9F27E3B7-92F7-492A-BA8E-9486DA68112D}" type="pres">
      <dgm:prSet presAssocID="{724FA513-3F5F-4B10-96F9-C81AE40CE928}" presName="cycle" presStyleCnt="0"/>
      <dgm:spPr/>
    </dgm:pt>
    <dgm:pt modelId="{88234C94-C934-49B9-BD04-6EF2528D414A}" type="pres">
      <dgm:prSet presAssocID="{724FA513-3F5F-4B10-96F9-C81AE40CE928}" presName="srcNode" presStyleLbl="node1" presStyleIdx="0" presStyleCnt="3"/>
      <dgm:spPr/>
    </dgm:pt>
    <dgm:pt modelId="{DB9BBE0A-2484-4034-8207-78ECDE69B02E}" type="pres">
      <dgm:prSet presAssocID="{724FA513-3F5F-4B10-96F9-C81AE40CE928}" presName="conn" presStyleLbl="parChTrans1D2" presStyleIdx="0" presStyleCnt="1"/>
      <dgm:spPr/>
      <dgm:t>
        <a:bodyPr/>
        <a:lstStyle/>
        <a:p>
          <a:endParaRPr lang="en-US"/>
        </a:p>
      </dgm:t>
    </dgm:pt>
    <dgm:pt modelId="{133EFC51-36E3-4134-97D4-19F6BCB9E095}" type="pres">
      <dgm:prSet presAssocID="{724FA513-3F5F-4B10-96F9-C81AE40CE928}" presName="extraNode" presStyleLbl="node1" presStyleIdx="0" presStyleCnt="3"/>
      <dgm:spPr/>
    </dgm:pt>
    <dgm:pt modelId="{38BD9FE2-ADB7-466E-BC42-796FB4DD753D}" type="pres">
      <dgm:prSet presAssocID="{724FA513-3F5F-4B10-96F9-C81AE40CE928}" presName="dstNode" presStyleLbl="node1" presStyleIdx="0" presStyleCnt="3"/>
      <dgm:spPr/>
    </dgm:pt>
    <dgm:pt modelId="{F49E52CB-0113-40F8-9F8D-99467F37C09F}" type="pres">
      <dgm:prSet presAssocID="{11E32C81-A363-4D87-A0BC-6D530DEFAECC}" presName="text_1" presStyleLbl="node1" presStyleIdx="0" presStyleCnt="3">
        <dgm:presLayoutVars>
          <dgm:bulletEnabled val="1"/>
        </dgm:presLayoutVars>
      </dgm:prSet>
      <dgm:spPr/>
      <dgm:t>
        <a:bodyPr/>
        <a:lstStyle/>
        <a:p>
          <a:endParaRPr lang="en-US"/>
        </a:p>
      </dgm:t>
    </dgm:pt>
    <dgm:pt modelId="{FC401740-094A-49F8-8401-DAEF3A34F65E}" type="pres">
      <dgm:prSet presAssocID="{11E32C81-A363-4D87-A0BC-6D530DEFAECC}" presName="accent_1" presStyleCnt="0"/>
      <dgm:spPr/>
    </dgm:pt>
    <dgm:pt modelId="{51B9A590-9269-4E14-8353-46C0C9ACCA38}" type="pres">
      <dgm:prSet presAssocID="{11E32C81-A363-4D87-A0BC-6D530DEFAECC}" presName="accentRepeatNode" presStyleLbl="solidFgAcc1" presStyleIdx="0" presStyleCnt="3"/>
      <dgm:spPr/>
    </dgm:pt>
    <dgm:pt modelId="{E5BDE9A1-E144-4A24-86E1-C9AAE19F2535}" type="pres">
      <dgm:prSet presAssocID="{B6FB2186-4373-4CEB-91FB-ADE70F2B0D85}" presName="text_2" presStyleLbl="node1" presStyleIdx="1" presStyleCnt="3">
        <dgm:presLayoutVars>
          <dgm:bulletEnabled val="1"/>
        </dgm:presLayoutVars>
      </dgm:prSet>
      <dgm:spPr/>
      <dgm:t>
        <a:bodyPr/>
        <a:lstStyle/>
        <a:p>
          <a:endParaRPr lang="en-US"/>
        </a:p>
      </dgm:t>
    </dgm:pt>
    <dgm:pt modelId="{6DF6934B-9426-4717-91D7-59D80E8FA2EE}" type="pres">
      <dgm:prSet presAssocID="{B6FB2186-4373-4CEB-91FB-ADE70F2B0D85}" presName="accent_2" presStyleCnt="0"/>
      <dgm:spPr/>
    </dgm:pt>
    <dgm:pt modelId="{9D4B5118-D2BE-4242-8733-5F6D8738CCC9}" type="pres">
      <dgm:prSet presAssocID="{B6FB2186-4373-4CEB-91FB-ADE70F2B0D85}" presName="accentRepeatNode" presStyleLbl="solidFgAcc1" presStyleIdx="1" presStyleCnt="3"/>
      <dgm:spPr/>
    </dgm:pt>
    <dgm:pt modelId="{C60672E1-5C01-46A7-A68E-2867E7773C2F}" type="pres">
      <dgm:prSet presAssocID="{A14F2FF9-CDFE-4882-8418-99A3AB5E1866}" presName="text_3" presStyleLbl="node1" presStyleIdx="2" presStyleCnt="3">
        <dgm:presLayoutVars>
          <dgm:bulletEnabled val="1"/>
        </dgm:presLayoutVars>
      </dgm:prSet>
      <dgm:spPr/>
      <dgm:t>
        <a:bodyPr/>
        <a:lstStyle/>
        <a:p>
          <a:endParaRPr lang="en-US"/>
        </a:p>
      </dgm:t>
    </dgm:pt>
    <dgm:pt modelId="{049C5340-571D-4283-BCB7-1572F2D5BE31}" type="pres">
      <dgm:prSet presAssocID="{A14F2FF9-CDFE-4882-8418-99A3AB5E1866}" presName="accent_3" presStyleCnt="0"/>
      <dgm:spPr/>
    </dgm:pt>
    <dgm:pt modelId="{1D55E53E-F5BE-4696-95F8-1FF48343366A}" type="pres">
      <dgm:prSet presAssocID="{A14F2FF9-CDFE-4882-8418-99A3AB5E1866}" presName="accentRepeatNode" presStyleLbl="solidFgAcc1" presStyleIdx="2" presStyleCnt="3"/>
      <dgm:spPr/>
    </dgm:pt>
  </dgm:ptLst>
  <dgm:cxnLst>
    <dgm:cxn modelId="{519C454A-D7A8-4977-812C-E159F95109AF}" srcId="{724FA513-3F5F-4B10-96F9-C81AE40CE928}" destId="{11E32C81-A363-4D87-A0BC-6D530DEFAECC}" srcOrd="0" destOrd="0" parTransId="{DFF20010-12FD-4719-A279-54F24041E3D7}" sibTransId="{0D2EDD4E-D38E-4822-A553-434D99268F8F}"/>
    <dgm:cxn modelId="{DACDAE93-1C0D-4DBD-A26A-8F7BB28DF682}" type="presOf" srcId="{11E32C81-A363-4D87-A0BC-6D530DEFAECC}" destId="{F49E52CB-0113-40F8-9F8D-99467F37C09F}" srcOrd="0" destOrd="0" presId="urn:microsoft.com/office/officeart/2008/layout/VerticalCurvedList"/>
    <dgm:cxn modelId="{CDC3E6D6-581F-4CFD-853E-E5BC797CB21E}" type="presOf" srcId="{0D2EDD4E-D38E-4822-A553-434D99268F8F}" destId="{DB9BBE0A-2484-4034-8207-78ECDE69B02E}" srcOrd="0" destOrd="0" presId="urn:microsoft.com/office/officeart/2008/layout/VerticalCurvedList"/>
    <dgm:cxn modelId="{CA24F749-7471-469F-9975-537A24E5749D}" type="presOf" srcId="{A14F2FF9-CDFE-4882-8418-99A3AB5E1866}" destId="{C60672E1-5C01-46A7-A68E-2867E7773C2F}" srcOrd="0" destOrd="0" presId="urn:microsoft.com/office/officeart/2008/layout/VerticalCurvedList"/>
    <dgm:cxn modelId="{7B8E9072-7466-4234-9A9B-6E2A6ED194A8}" type="presOf" srcId="{B6FB2186-4373-4CEB-91FB-ADE70F2B0D85}" destId="{E5BDE9A1-E144-4A24-86E1-C9AAE19F2535}" srcOrd="0" destOrd="0" presId="urn:microsoft.com/office/officeart/2008/layout/VerticalCurvedList"/>
    <dgm:cxn modelId="{30DB4C89-440A-42B8-9CD9-92F7BFD47AD8}" srcId="{724FA513-3F5F-4B10-96F9-C81AE40CE928}" destId="{B6FB2186-4373-4CEB-91FB-ADE70F2B0D85}" srcOrd="1" destOrd="0" parTransId="{0453A894-B4FB-4F9F-9E63-DE41180FB2EB}" sibTransId="{EC621624-DB3C-48A5-9D8F-8B52169E85BB}"/>
    <dgm:cxn modelId="{21385235-82EC-4410-8751-BA994CEA0C97}" type="presOf" srcId="{724FA513-3F5F-4B10-96F9-C81AE40CE928}" destId="{037F5343-AC91-40F5-93A5-A0573A040F73}" srcOrd="0" destOrd="0" presId="urn:microsoft.com/office/officeart/2008/layout/VerticalCurvedList"/>
    <dgm:cxn modelId="{46EA55DB-A6B6-4DEF-9029-537619B0F16C}" srcId="{724FA513-3F5F-4B10-96F9-C81AE40CE928}" destId="{A14F2FF9-CDFE-4882-8418-99A3AB5E1866}" srcOrd="2" destOrd="0" parTransId="{AC22DBDB-1F89-4301-B72F-DA56E7E8F802}" sibTransId="{E0759DB5-6B7D-4ECE-A70B-963EF9D8A718}"/>
    <dgm:cxn modelId="{C019F203-1507-471F-A7A2-9E766042C82A}" type="presParOf" srcId="{037F5343-AC91-40F5-93A5-A0573A040F73}" destId="{335D3984-5137-4D5F-9A82-201FA56C5E2B}" srcOrd="0" destOrd="0" presId="urn:microsoft.com/office/officeart/2008/layout/VerticalCurvedList"/>
    <dgm:cxn modelId="{86777EBB-3E05-4A35-A8CE-911F3BEE954F}" type="presParOf" srcId="{335D3984-5137-4D5F-9A82-201FA56C5E2B}" destId="{9F27E3B7-92F7-492A-BA8E-9486DA68112D}" srcOrd="0" destOrd="0" presId="urn:microsoft.com/office/officeart/2008/layout/VerticalCurvedList"/>
    <dgm:cxn modelId="{7F88CAE5-43EE-4CA3-B26A-BF2B6B2B5364}" type="presParOf" srcId="{9F27E3B7-92F7-492A-BA8E-9486DA68112D}" destId="{88234C94-C934-49B9-BD04-6EF2528D414A}" srcOrd="0" destOrd="0" presId="urn:microsoft.com/office/officeart/2008/layout/VerticalCurvedList"/>
    <dgm:cxn modelId="{BCF98338-9B11-4207-BB76-BF168DB47EBC}" type="presParOf" srcId="{9F27E3B7-92F7-492A-BA8E-9486DA68112D}" destId="{DB9BBE0A-2484-4034-8207-78ECDE69B02E}" srcOrd="1" destOrd="0" presId="urn:microsoft.com/office/officeart/2008/layout/VerticalCurvedList"/>
    <dgm:cxn modelId="{65E1E866-2723-4818-A52D-133309C7DFB7}" type="presParOf" srcId="{9F27E3B7-92F7-492A-BA8E-9486DA68112D}" destId="{133EFC51-36E3-4134-97D4-19F6BCB9E095}" srcOrd="2" destOrd="0" presId="urn:microsoft.com/office/officeart/2008/layout/VerticalCurvedList"/>
    <dgm:cxn modelId="{2D8C51E6-C8BD-4C79-8E49-8FB1B29AF870}" type="presParOf" srcId="{9F27E3B7-92F7-492A-BA8E-9486DA68112D}" destId="{38BD9FE2-ADB7-466E-BC42-796FB4DD753D}" srcOrd="3" destOrd="0" presId="urn:microsoft.com/office/officeart/2008/layout/VerticalCurvedList"/>
    <dgm:cxn modelId="{BA29A9D1-F6BF-4648-909E-0E5044C11E0D}" type="presParOf" srcId="{335D3984-5137-4D5F-9A82-201FA56C5E2B}" destId="{F49E52CB-0113-40F8-9F8D-99467F37C09F}" srcOrd="1" destOrd="0" presId="urn:microsoft.com/office/officeart/2008/layout/VerticalCurvedList"/>
    <dgm:cxn modelId="{9C6E3457-046B-402D-8479-8477513B2FCE}" type="presParOf" srcId="{335D3984-5137-4D5F-9A82-201FA56C5E2B}" destId="{FC401740-094A-49F8-8401-DAEF3A34F65E}" srcOrd="2" destOrd="0" presId="urn:microsoft.com/office/officeart/2008/layout/VerticalCurvedList"/>
    <dgm:cxn modelId="{E7238B70-1E03-4FC2-9289-201470EBADBB}" type="presParOf" srcId="{FC401740-094A-49F8-8401-DAEF3A34F65E}" destId="{51B9A590-9269-4E14-8353-46C0C9ACCA38}" srcOrd="0" destOrd="0" presId="urn:microsoft.com/office/officeart/2008/layout/VerticalCurvedList"/>
    <dgm:cxn modelId="{20F0535D-543A-4FB7-9C4A-C76D65C086C1}" type="presParOf" srcId="{335D3984-5137-4D5F-9A82-201FA56C5E2B}" destId="{E5BDE9A1-E144-4A24-86E1-C9AAE19F2535}" srcOrd="3" destOrd="0" presId="urn:microsoft.com/office/officeart/2008/layout/VerticalCurvedList"/>
    <dgm:cxn modelId="{32B873FA-19D1-4567-A5E9-5A0E0FED2680}" type="presParOf" srcId="{335D3984-5137-4D5F-9A82-201FA56C5E2B}" destId="{6DF6934B-9426-4717-91D7-59D80E8FA2EE}" srcOrd="4" destOrd="0" presId="urn:microsoft.com/office/officeart/2008/layout/VerticalCurvedList"/>
    <dgm:cxn modelId="{1417CBEC-78C5-45CF-AEAF-9639247071FB}" type="presParOf" srcId="{6DF6934B-9426-4717-91D7-59D80E8FA2EE}" destId="{9D4B5118-D2BE-4242-8733-5F6D8738CCC9}" srcOrd="0" destOrd="0" presId="urn:microsoft.com/office/officeart/2008/layout/VerticalCurvedList"/>
    <dgm:cxn modelId="{A799BD09-92C1-4F23-9BC1-B4FEC7E1847F}" type="presParOf" srcId="{335D3984-5137-4D5F-9A82-201FA56C5E2B}" destId="{C60672E1-5C01-46A7-A68E-2867E7773C2F}" srcOrd="5" destOrd="0" presId="urn:microsoft.com/office/officeart/2008/layout/VerticalCurvedList"/>
    <dgm:cxn modelId="{582928F2-51E4-4ADD-BC96-4BA9FEB9B15C}" type="presParOf" srcId="{335D3984-5137-4D5F-9A82-201FA56C5E2B}" destId="{049C5340-571D-4283-BCB7-1572F2D5BE31}" srcOrd="6" destOrd="0" presId="urn:microsoft.com/office/officeart/2008/layout/VerticalCurvedList"/>
    <dgm:cxn modelId="{4E7376E0-4F16-4962-B3D3-9E766DA87A49}" type="presParOf" srcId="{049C5340-571D-4283-BCB7-1572F2D5BE31}" destId="{1D55E53E-F5BE-4696-95F8-1FF48343366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9BBE0A-2484-4034-8207-78ECDE69B02E}">
      <dsp:nvSpPr>
        <dsp:cNvPr id="0" name=""/>
        <dsp:cNvSpPr/>
      </dsp:nvSpPr>
      <dsp:spPr>
        <a:xfrm>
          <a:off x="-4875719" y="-747185"/>
          <a:ext cx="5807079" cy="5807079"/>
        </a:xfrm>
        <a:prstGeom prst="blockArc">
          <a:avLst>
            <a:gd name="adj1" fmla="val 18900000"/>
            <a:gd name="adj2" fmla="val 2700000"/>
            <a:gd name="adj3" fmla="val 372"/>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49E52CB-0113-40F8-9F8D-99467F37C09F}">
      <dsp:nvSpPr>
        <dsp:cNvPr id="0" name=""/>
        <dsp:cNvSpPr/>
      </dsp:nvSpPr>
      <dsp:spPr>
        <a:xfrm>
          <a:off x="599004" y="431270"/>
          <a:ext cx="6062765" cy="86254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4642" tIns="93980" rIns="93980" bIns="93980" numCol="1" spcCol="1270" anchor="ctr" anchorCtr="0">
          <a:noAutofit/>
        </a:bodyPr>
        <a:lstStyle/>
        <a:p>
          <a:pPr lvl="0" algn="l" defTabSz="1644650">
            <a:lnSpc>
              <a:spcPct val="90000"/>
            </a:lnSpc>
            <a:spcBef>
              <a:spcPct val="0"/>
            </a:spcBef>
            <a:spcAft>
              <a:spcPct val="35000"/>
            </a:spcAft>
          </a:pPr>
          <a:r>
            <a:rPr lang="en-US" sz="3700" kern="1200" dirty="0"/>
            <a:t>MANUAL ANALYSIS</a:t>
          </a:r>
        </a:p>
      </dsp:txBody>
      <dsp:txXfrm>
        <a:off x="599004" y="431270"/>
        <a:ext cx="6062765" cy="862541"/>
      </dsp:txXfrm>
    </dsp:sp>
    <dsp:sp modelId="{51B9A590-9269-4E14-8353-46C0C9ACCA38}">
      <dsp:nvSpPr>
        <dsp:cNvPr id="0" name=""/>
        <dsp:cNvSpPr/>
      </dsp:nvSpPr>
      <dsp:spPr>
        <a:xfrm>
          <a:off x="59916" y="323453"/>
          <a:ext cx="1078177" cy="1078177"/>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5BDE9A1-E144-4A24-86E1-C9AAE19F2535}">
      <dsp:nvSpPr>
        <dsp:cNvPr id="0" name=""/>
        <dsp:cNvSpPr/>
      </dsp:nvSpPr>
      <dsp:spPr>
        <a:xfrm>
          <a:off x="912538" y="1725083"/>
          <a:ext cx="5749231" cy="86254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4642" tIns="93980" rIns="93980" bIns="93980" numCol="1" spcCol="1270" anchor="ctr" anchorCtr="0">
          <a:noAutofit/>
        </a:bodyPr>
        <a:lstStyle/>
        <a:p>
          <a:pPr lvl="0" algn="l" defTabSz="1644650">
            <a:lnSpc>
              <a:spcPct val="90000"/>
            </a:lnSpc>
            <a:spcBef>
              <a:spcPct val="0"/>
            </a:spcBef>
            <a:spcAft>
              <a:spcPct val="35000"/>
            </a:spcAft>
          </a:pPr>
          <a:r>
            <a:rPr lang="en-US" sz="3700" kern="1200" dirty="0"/>
            <a:t>AUTOMATED ANALYSIS</a:t>
          </a:r>
        </a:p>
      </dsp:txBody>
      <dsp:txXfrm>
        <a:off x="912538" y="1725083"/>
        <a:ext cx="5749231" cy="862541"/>
      </dsp:txXfrm>
    </dsp:sp>
    <dsp:sp modelId="{9D4B5118-D2BE-4242-8733-5F6D8738CCC9}">
      <dsp:nvSpPr>
        <dsp:cNvPr id="0" name=""/>
        <dsp:cNvSpPr/>
      </dsp:nvSpPr>
      <dsp:spPr>
        <a:xfrm>
          <a:off x="373449" y="1617265"/>
          <a:ext cx="1078177" cy="1078177"/>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60672E1-5C01-46A7-A68E-2867E7773C2F}">
      <dsp:nvSpPr>
        <dsp:cNvPr id="0" name=""/>
        <dsp:cNvSpPr/>
      </dsp:nvSpPr>
      <dsp:spPr>
        <a:xfrm>
          <a:off x="599004" y="3018895"/>
          <a:ext cx="6062765" cy="862541"/>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4642" tIns="93980" rIns="93980" bIns="93980" numCol="1" spcCol="1270" anchor="ctr" anchorCtr="0">
          <a:noAutofit/>
        </a:bodyPr>
        <a:lstStyle/>
        <a:p>
          <a:pPr lvl="0" algn="l" defTabSz="1644650">
            <a:lnSpc>
              <a:spcPct val="90000"/>
            </a:lnSpc>
            <a:spcBef>
              <a:spcPct val="0"/>
            </a:spcBef>
            <a:spcAft>
              <a:spcPct val="35000"/>
            </a:spcAft>
          </a:pPr>
          <a:r>
            <a:rPr lang="en-US" sz="3700" kern="1200" dirty="0"/>
            <a:t>RESULTS</a:t>
          </a:r>
        </a:p>
      </dsp:txBody>
      <dsp:txXfrm>
        <a:off x="599004" y="3018895"/>
        <a:ext cx="6062765" cy="862541"/>
      </dsp:txXfrm>
    </dsp:sp>
    <dsp:sp modelId="{1D55E53E-F5BE-4696-95F8-1FF48343366A}">
      <dsp:nvSpPr>
        <dsp:cNvPr id="0" name=""/>
        <dsp:cNvSpPr/>
      </dsp:nvSpPr>
      <dsp:spPr>
        <a:xfrm>
          <a:off x="59916" y="2911077"/>
          <a:ext cx="1078177" cy="1078177"/>
        </a:xfrm>
        <a:prstGeom prst="ellipse">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5E9258-1294-7E4A-8C1E-283CEAF686D1}" type="datetimeFigureOut">
              <a:rPr lang="en-US" smtClean="0"/>
              <a:t>4/25/2018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534B38-3227-6747-9045-2883D8FB1BD4}" type="slidenum">
              <a:rPr lang="en-US" smtClean="0"/>
              <a:t>‹#›</a:t>
            </a:fld>
            <a:endParaRPr lang="en-US"/>
          </a:p>
        </p:txBody>
      </p:sp>
    </p:spTree>
    <p:extLst>
      <p:ext uri="{BB962C8B-B14F-4D97-AF65-F5344CB8AC3E}">
        <p14:creationId xmlns:p14="http://schemas.microsoft.com/office/powerpoint/2010/main" val="249576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2534B38-3227-6747-9045-2883D8FB1BD4}" type="slidenum">
              <a:rPr lang="en-US" smtClean="0"/>
              <a:t>1</a:t>
            </a:fld>
            <a:endParaRPr lang="en-US"/>
          </a:p>
        </p:txBody>
      </p:sp>
    </p:spTree>
    <p:extLst>
      <p:ext uri="{BB962C8B-B14F-4D97-AF65-F5344CB8AC3E}">
        <p14:creationId xmlns:p14="http://schemas.microsoft.com/office/powerpoint/2010/main" val="367713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2534B38-3227-6747-9045-2883D8FB1BD4}" type="slidenum">
              <a:rPr lang="en-US" smtClean="0"/>
              <a:t>16</a:t>
            </a:fld>
            <a:endParaRPr lang="en-US"/>
          </a:p>
        </p:txBody>
      </p:sp>
    </p:spTree>
    <p:extLst>
      <p:ext uri="{BB962C8B-B14F-4D97-AF65-F5344CB8AC3E}">
        <p14:creationId xmlns:p14="http://schemas.microsoft.com/office/powerpoint/2010/main" val="2670254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D7A72D6-619D-416C-AAD3-4555895B92F4}" type="datetime1">
              <a:rPr lang="en-US" smtClean="0"/>
              <a:t>4/25/2018</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4038D-AB74-4A8E-B7CE-08DA4EA5910A}" type="datetime1">
              <a:rPr lang="en-US" smtClean="0"/>
              <a:t>4/25/2018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623E5-16C0-4B5C-A930-A9B90596BCD3}" type="datetime1">
              <a:rPr lang="en-US" smtClean="0"/>
              <a:t>4/25/2018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D846B9-75B6-450F-B7B8-5F71FD91916B}" type="datetime1">
              <a:rPr lang="en-US" smtClean="0"/>
              <a:t>4/25/2018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0940AC8-AE63-47AF-867F-43D712F86572}" type="datetime1">
              <a:rPr lang="en-US" smtClean="0"/>
              <a:t>4/25/2018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23C732-CA61-4156-BF53-98065AE3B26F}" type="datetime1">
              <a:rPr lang="en-US" smtClean="0"/>
              <a:t>4/25/2018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570AE7-E380-4162-B06C-EE8B83DE5701}" type="datetime1">
              <a:rPr lang="en-US" smtClean="0"/>
              <a:t>4/25/2018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E2F824-13E8-4AB5-93DB-054326D16603}" type="datetime1">
              <a:rPr lang="en-US" smtClean="0"/>
              <a:t>4/25/2018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C10C14-C239-455B-800C-EFE40F2B2A01}" type="datetime1">
              <a:rPr lang="en-US" smtClean="0"/>
              <a:t>4/25/2018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832C7E7-67E1-4DC8-B616-80BAF3991EA9}" type="datetime1">
              <a:rPr lang="en-US" smtClean="0"/>
              <a:t>4/25/2018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E4E2291-8E6C-43DA-8517-00B5348B29E1}" type="datetime1">
              <a:rPr lang="en-US" smtClean="0"/>
              <a:t>4/25/2018</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633C3F7-107F-4744-917D-8F5DC355E1F5}" type="datetime1">
              <a:rPr lang="en-US" smtClean="0"/>
              <a:t>4/25/2018</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8DD3CF-315D-A04A-880B-93F0437B36B3}"/>
              </a:ext>
            </a:extLst>
          </p:cNvPr>
          <p:cNvSpPr>
            <a:spLocks noGrp="1"/>
          </p:cNvSpPr>
          <p:nvPr>
            <p:ph type="title"/>
          </p:nvPr>
        </p:nvSpPr>
        <p:spPr>
          <a:xfrm>
            <a:off x="1451579" y="479503"/>
            <a:ext cx="9603275" cy="1895708"/>
          </a:xfrm>
        </p:spPr>
        <p:txBody>
          <a:bodyPr>
            <a:noAutofit/>
          </a:bodyPr>
          <a:lstStyle/>
          <a:p>
            <a:r>
              <a:rPr lang="en-US" sz="4800" dirty="0"/>
              <a:t>IS IT WORTH RESPONDING TO REVIEWS?</a:t>
            </a:r>
          </a:p>
        </p:txBody>
      </p:sp>
      <p:sp>
        <p:nvSpPr>
          <p:cNvPr id="4" name="TextBox 3">
            <a:extLst>
              <a:ext uri="{FF2B5EF4-FFF2-40B4-BE49-F238E27FC236}">
                <a16:creationId xmlns:a16="http://schemas.microsoft.com/office/drawing/2014/main" xmlns="" id="{2790277C-CD49-6348-AE65-95CBA3873741}"/>
              </a:ext>
            </a:extLst>
          </p:cNvPr>
          <p:cNvSpPr txBox="1"/>
          <p:nvPr/>
        </p:nvSpPr>
        <p:spPr>
          <a:xfrm>
            <a:off x="1728439" y="2163337"/>
            <a:ext cx="7961971" cy="1323439"/>
          </a:xfrm>
          <a:prstGeom prst="rect">
            <a:avLst/>
          </a:prstGeom>
          <a:noFill/>
        </p:spPr>
        <p:txBody>
          <a:bodyPr wrap="square" rtlCol="0">
            <a:spAutoFit/>
          </a:bodyPr>
          <a:lstStyle/>
          <a:p>
            <a:pPr algn="ctr"/>
            <a:r>
              <a:rPr lang="en-US" sz="4000" dirty="0"/>
              <a:t>Studying The Top Free Apps in Google Play</a:t>
            </a:r>
          </a:p>
        </p:txBody>
      </p:sp>
      <p:sp>
        <p:nvSpPr>
          <p:cNvPr id="5" name="TextBox 4">
            <a:extLst>
              <a:ext uri="{FF2B5EF4-FFF2-40B4-BE49-F238E27FC236}">
                <a16:creationId xmlns:a16="http://schemas.microsoft.com/office/drawing/2014/main" xmlns="" id="{D0B17A27-C9D2-C04D-B4D3-F06BDCC37B17}"/>
              </a:ext>
            </a:extLst>
          </p:cNvPr>
          <p:cNvSpPr txBox="1"/>
          <p:nvPr/>
        </p:nvSpPr>
        <p:spPr>
          <a:xfrm>
            <a:off x="6701883" y="3769112"/>
            <a:ext cx="4750419" cy="1754326"/>
          </a:xfrm>
          <a:prstGeom prst="rect">
            <a:avLst/>
          </a:prstGeom>
          <a:noFill/>
        </p:spPr>
        <p:txBody>
          <a:bodyPr wrap="square" rtlCol="0">
            <a:spAutoFit/>
          </a:bodyPr>
          <a:lstStyle/>
          <a:p>
            <a:pPr algn="r"/>
            <a:r>
              <a:rPr lang="en-US" dirty="0"/>
              <a:t>Submitted By:</a:t>
            </a:r>
          </a:p>
          <a:p>
            <a:pPr algn="r"/>
            <a:r>
              <a:rPr lang="en-US" dirty="0" err="1"/>
              <a:t>Samhitha</a:t>
            </a:r>
            <a:r>
              <a:rPr lang="en-US" dirty="0"/>
              <a:t> </a:t>
            </a:r>
            <a:r>
              <a:rPr lang="en-US" dirty="0" err="1"/>
              <a:t>Tummanapalli</a:t>
            </a:r>
            <a:r>
              <a:rPr lang="en-US" dirty="0"/>
              <a:t> (Class ID : 45)</a:t>
            </a:r>
          </a:p>
          <a:p>
            <a:pPr algn="r"/>
            <a:r>
              <a:rPr lang="en-US" dirty="0"/>
              <a:t>Swati Singh (Class ID : 38)</a:t>
            </a:r>
          </a:p>
          <a:p>
            <a:pPr algn="r"/>
            <a:r>
              <a:rPr lang="en-US" dirty="0" err="1"/>
              <a:t>Zeenat</a:t>
            </a:r>
            <a:r>
              <a:rPr lang="en-US" dirty="0"/>
              <a:t> Tariq(Class ID : 42)</a:t>
            </a:r>
          </a:p>
          <a:p>
            <a:pPr algn="r"/>
            <a:r>
              <a:rPr lang="en-US" dirty="0"/>
              <a:t>Sayed </a:t>
            </a:r>
            <a:r>
              <a:rPr lang="en-US" dirty="0" err="1"/>
              <a:t>Khushal</a:t>
            </a:r>
            <a:r>
              <a:rPr lang="en-US" dirty="0"/>
              <a:t> Shah(Class ID : 34)</a:t>
            </a:r>
          </a:p>
          <a:p>
            <a:pPr algn="r"/>
            <a:endParaRPr lang="en-US" dirty="0"/>
          </a:p>
        </p:txBody>
      </p:sp>
    </p:spTree>
    <p:extLst>
      <p:ext uri="{BB962C8B-B14F-4D97-AF65-F5344CB8AC3E}">
        <p14:creationId xmlns:p14="http://schemas.microsoft.com/office/powerpoint/2010/main" val="406917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353258-B275-4200-B7AE-5A5A645DBE59}"/>
              </a:ext>
            </a:extLst>
          </p:cNvPr>
          <p:cNvSpPr>
            <a:spLocks noGrp="1"/>
          </p:cNvSpPr>
          <p:nvPr>
            <p:ph type="title"/>
          </p:nvPr>
        </p:nvSpPr>
        <p:spPr/>
        <p:txBody>
          <a:bodyPr/>
          <a:lstStyle/>
          <a:p>
            <a:r>
              <a:rPr lang="en-US" dirty="0"/>
              <a:t>AUTOMATED ANALYSIS</a:t>
            </a:r>
          </a:p>
        </p:txBody>
      </p:sp>
      <p:sp>
        <p:nvSpPr>
          <p:cNvPr id="3" name="Content Placeholder 2">
            <a:extLst>
              <a:ext uri="{FF2B5EF4-FFF2-40B4-BE49-F238E27FC236}">
                <a16:creationId xmlns:a16="http://schemas.microsoft.com/office/drawing/2014/main" xmlns="" id="{846C336A-F624-4679-950D-3B6BE82EAA32}"/>
              </a:ext>
            </a:extLst>
          </p:cNvPr>
          <p:cNvSpPr>
            <a:spLocks noGrp="1"/>
          </p:cNvSpPr>
          <p:nvPr>
            <p:ph idx="1"/>
          </p:nvPr>
        </p:nvSpPr>
        <p:spPr/>
        <p:txBody>
          <a:bodyPr>
            <a:normAutofit fontScale="77500" lnSpcReduction="20000"/>
          </a:bodyPr>
          <a:lstStyle/>
          <a:p>
            <a:r>
              <a:rPr lang="en-US" dirty="0"/>
              <a:t>Automated </a:t>
            </a:r>
            <a:r>
              <a:rPr lang="en-US" dirty="0">
                <a:highlight>
                  <a:srgbClr val="FFFF00"/>
                </a:highlight>
              </a:rPr>
              <a:t>analysis calculated the average rating change for reviews with responses</a:t>
            </a:r>
            <a:r>
              <a:rPr lang="en-US" dirty="0"/>
              <a:t>, and the change’s probability and magnitude.</a:t>
            </a:r>
          </a:p>
          <a:p>
            <a:r>
              <a:rPr lang="en-US" dirty="0"/>
              <a:t>Then </a:t>
            </a:r>
            <a:r>
              <a:rPr lang="en-US" u="sng" dirty="0"/>
              <a:t>separated the reviews into 25 automatically generated topics</a:t>
            </a:r>
            <a:r>
              <a:rPr lang="en-US" dirty="0"/>
              <a:t>, using latent Dirichlet allocation (LDA),3 and examined which topics most likely led to a positive change.</a:t>
            </a:r>
          </a:p>
          <a:p>
            <a:r>
              <a:rPr lang="en-US" dirty="0"/>
              <a:t> Choice of topics was motivated by the </a:t>
            </a:r>
            <a:r>
              <a:rPr lang="en-US" u="sng" dirty="0"/>
              <a:t>desire for broad, general topics that most developers would deal with. </a:t>
            </a:r>
          </a:p>
          <a:p>
            <a:r>
              <a:rPr lang="en-US" dirty="0"/>
              <a:t>We </a:t>
            </a:r>
            <a:r>
              <a:rPr lang="en-US" u="sng" dirty="0"/>
              <a:t>chose 25 </a:t>
            </a:r>
            <a:r>
              <a:rPr lang="en-US" dirty="0"/>
              <a:t>to ensure that the number of topics was large enough to cover the 17 topics from Pagano and </a:t>
            </a:r>
            <a:r>
              <a:rPr lang="en-US" dirty="0" err="1"/>
              <a:t>Maalej</a:t>
            </a:r>
            <a:r>
              <a:rPr lang="en-US" dirty="0"/>
              <a:t>. </a:t>
            </a:r>
          </a:p>
          <a:p>
            <a:r>
              <a:rPr lang="en-US" u="sng" dirty="0"/>
              <a:t>From 7 to 27 April, we monitored </a:t>
            </a:r>
            <a:r>
              <a:rPr lang="en-US" dirty="0"/>
              <a:t>whether any ratings, review comments, or responses changed. An initial review and all subsequent related changes constituted a review chain. We automatically analyzed 15,208 review chains. </a:t>
            </a:r>
            <a:r>
              <a:rPr lang="en-US" u="sng" dirty="0"/>
              <a:t>The median chain length was 2 (one review and one response); the maximum length was 8. </a:t>
            </a:r>
          </a:p>
        </p:txBody>
      </p:sp>
    </p:spTree>
    <p:extLst>
      <p:ext uri="{BB962C8B-B14F-4D97-AF65-F5344CB8AC3E}">
        <p14:creationId xmlns:p14="http://schemas.microsoft.com/office/powerpoint/2010/main" val="9861208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1778E6-9DED-4B1B-922E-808F014B2BFD}"/>
              </a:ext>
            </a:extLst>
          </p:cNvPr>
          <p:cNvSpPr>
            <a:spLocks noGrp="1"/>
          </p:cNvSpPr>
          <p:nvPr>
            <p:ph type="title"/>
          </p:nvPr>
        </p:nvSpPr>
        <p:spPr>
          <a:xfrm>
            <a:off x="1448474" y="484566"/>
            <a:ext cx="7525593" cy="1117657"/>
          </a:xfrm>
        </p:spPr>
        <p:txBody>
          <a:bodyPr>
            <a:normAutofit fontScale="90000"/>
          </a:bodyPr>
          <a:lstStyle/>
          <a:p>
            <a:r>
              <a:rPr lang="en-US" dirty="0"/>
              <a:t>RESULTS:</a:t>
            </a:r>
            <a:br>
              <a:rPr lang="en-US" dirty="0"/>
            </a:br>
            <a:r>
              <a:rPr lang="en-US" dirty="0"/>
              <a:t/>
            </a:r>
            <a:br>
              <a:rPr lang="en-US" dirty="0"/>
            </a:br>
            <a:r>
              <a:rPr lang="en-US" dirty="0"/>
              <a:t>AUTOMATED  ANALYSIS</a:t>
            </a:r>
          </a:p>
        </p:txBody>
      </p:sp>
      <p:sp>
        <p:nvSpPr>
          <p:cNvPr id="10" name="Content Placeholder 9">
            <a:extLst>
              <a:ext uri="{FF2B5EF4-FFF2-40B4-BE49-F238E27FC236}">
                <a16:creationId xmlns:a16="http://schemas.microsoft.com/office/drawing/2014/main" xmlns="" id="{552A06F3-FDC6-4498-9F31-F0385A3DFE77}"/>
              </a:ext>
            </a:extLst>
          </p:cNvPr>
          <p:cNvSpPr>
            <a:spLocks noGrp="1"/>
          </p:cNvSpPr>
          <p:nvPr>
            <p:ph idx="1"/>
          </p:nvPr>
        </p:nvSpPr>
        <p:spPr>
          <a:xfrm>
            <a:off x="1337618" y="1870448"/>
            <a:ext cx="10059299" cy="5120640"/>
          </a:xfrm>
        </p:spPr>
        <p:txBody>
          <a:bodyPr>
            <a:normAutofit/>
          </a:bodyPr>
          <a:lstStyle/>
          <a:p>
            <a:r>
              <a:rPr lang="en-US" dirty="0"/>
              <a:t>The developers of only 13.8 percent of the 10,713 apps responded.</a:t>
            </a:r>
          </a:p>
          <a:p>
            <a:r>
              <a:rPr lang="en-US" dirty="0"/>
              <a:t> As Figure  shows, </a:t>
            </a:r>
            <a:r>
              <a:rPr lang="en-US" u="sng" dirty="0"/>
              <a:t>the developers of apps with a greater number of downloads tended to not respond, but the developers of some apps in the middle range of the number of downloads responded often</a:t>
            </a:r>
            <a:r>
              <a:rPr lang="en-US" dirty="0"/>
              <a:t>. </a:t>
            </a:r>
          </a:p>
          <a:p>
            <a:r>
              <a:rPr lang="en-US" dirty="0"/>
              <a:t>The </a:t>
            </a:r>
            <a:r>
              <a:rPr lang="en-US" u="sng" dirty="0"/>
              <a:t>apps with high response percentages had a low number of reviews </a:t>
            </a:r>
          </a:p>
          <a:p>
            <a:r>
              <a:rPr lang="en-US" dirty="0"/>
              <a:t>We found that 38.7 percent of </a:t>
            </a:r>
            <a:r>
              <a:rPr lang="en-US" dirty="0">
                <a:solidFill>
                  <a:schemeClr val="accent3">
                    <a:lumMod val="75000"/>
                  </a:schemeClr>
                </a:solidFill>
              </a:rPr>
              <a:t>the users increased their rating after a response</a:t>
            </a:r>
            <a:r>
              <a:rPr lang="en-US" dirty="0"/>
              <a:t>; the median increase was one star . </a:t>
            </a:r>
          </a:p>
          <a:p>
            <a:r>
              <a:rPr lang="en-US" dirty="0"/>
              <a:t>Developers can benefit  from responding to reviews. Some </a:t>
            </a:r>
            <a:r>
              <a:rPr lang="en-US" dirty="0">
                <a:solidFill>
                  <a:schemeClr val="accent3">
                    <a:lumMod val="75000"/>
                  </a:schemeClr>
                </a:solidFill>
              </a:rPr>
              <a:t>users even updated their review to notify the developer that the response had solved their problem </a:t>
            </a:r>
            <a:r>
              <a:rPr lang="en-US" dirty="0"/>
              <a:t>or to thank the developer for responding to them. </a:t>
            </a:r>
          </a:p>
        </p:txBody>
      </p:sp>
    </p:spTree>
    <p:extLst>
      <p:ext uri="{BB962C8B-B14F-4D97-AF65-F5344CB8AC3E}">
        <p14:creationId xmlns:p14="http://schemas.microsoft.com/office/powerpoint/2010/main" val="4310445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xmlns="" id="{35C3D674-3D59-4E93-80CA-0C0A9095E8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EF2A81E1-BCBE-426B-8C09-33274E69409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6" name="Picture 15">
            <a:extLst>
              <a:ext uri="{FF2B5EF4-FFF2-40B4-BE49-F238E27FC236}">
                <a16:creationId xmlns:a16="http://schemas.microsoft.com/office/drawing/2014/main" xmlns="" id="{39D1DDD4-5BB3-45BA-B9B3-06B62299AD79}"/>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xmlns=""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xmlns="" id="{A24DAE64-2302-42EA-8239-F2F0775CA5AD}"/>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C884B8F8-FDC9-498B-9960-5D7260AFCB0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7" name="Content Placeholder 4">
            <a:extLst>
              <a:ext uri="{FF2B5EF4-FFF2-40B4-BE49-F238E27FC236}">
                <a16:creationId xmlns:a16="http://schemas.microsoft.com/office/drawing/2014/main" xmlns="" id="{AE5E6925-C00E-4446-A518-746D734D3C54}"/>
              </a:ext>
            </a:extLst>
          </p:cNvPr>
          <p:cNvPicPr>
            <a:picLocks noChangeAspect="1"/>
          </p:cNvPicPr>
          <p:nvPr/>
        </p:nvPicPr>
        <p:blipFill rotWithShape="1">
          <a:blip r:embed="rId3">
            <a:extLst>
              <a:ext uri="{28A0092B-C50C-407E-A947-70E740481C1C}">
                <a14:useLocalDpi xmlns:a14="http://schemas.microsoft.com/office/drawing/2010/main" val="0"/>
              </a:ext>
            </a:extLst>
          </a:blip>
          <a:srcRect l="12653"/>
          <a:stretch/>
        </p:blipFill>
        <p:spPr>
          <a:xfrm>
            <a:off x="6094411" y="1190904"/>
            <a:ext cx="4960442" cy="3890119"/>
          </a:xfrm>
          <a:prstGeom prst="rect">
            <a:avLst/>
          </a:prstGeom>
        </p:spPr>
      </p:pic>
      <p:sp>
        <p:nvSpPr>
          <p:cNvPr id="9" name="Content Placeholder 8">
            <a:extLst>
              <a:ext uri="{FF2B5EF4-FFF2-40B4-BE49-F238E27FC236}">
                <a16:creationId xmlns:a16="http://schemas.microsoft.com/office/drawing/2014/main" xmlns="" id="{FDA1C1AC-9DA5-48A5-AC0B-9089F8DD6CE0}"/>
              </a:ext>
            </a:extLst>
          </p:cNvPr>
          <p:cNvSpPr>
            <a:spLocks noGrp="1"/>
          </p:cNvSpPr>
          <p:nvPr>
            <p:ph idx="1"/>
          </p:nvPr>
        </p:nvSpPr>
        <p:spPr>
          <a:xfrm>
            <a:off x="1451581" y="2015732"/>
            <a:ext cx="4172212" cy="3450613"/>
          </a:xfrm>
        </p:spPr>
        <p:txBody>
          <a:bodyPr>
            <a:normAutofit fontScale="70000" lnSpcReduction="20000"/>
          </a:bodyPr>
          <a:lstStyle/>
          <a:p>
            <a:r>
              <a:rPr lang="en-US" dirty="0"/>
              <a:t>However, the fact that </a:t>
            </a:r>
            <a:r>
              <a:rPr lang="en-US" dirty="0">
                <a:solidFill>
                  <a:schemeClr val="accent2">
                    <a:lumMod val="75000"/>
                  </a:schemeClr>
                </a:solidFill>
              </a:rPr>
              <a:t>so few developers responded </a:t>
            </a:r>
            <a:r>
              <a:rPr lang="en-US" dirty="0"/>
              <a:t>suggests that developers might not realize that responding provides such benefits. </a:t>
            </a:r>
          </a:p>
          <a:p>
            <a:r>
              <a:rPr lang="en-US" dirty="0"/>
              <a:t>Moreover, the average rating for the apps whose developers did not respond was only 1.7 stars. Such a low rating suggests that these apps need a chance to increase their rating by having their developers respond. Also, most reviews with responses had low ratings, with an average of 2.2 stars.</a:t>
            </a:r>
          </a:p>
          <a:p>
            <a:r>
              <a:rPr lang="en-US" dirty="0"/>
              <a:t>This supports prior research that targeted negative (1- and 2-star) reviews as being of greater interest and concern to mobile-app developers than positive reviews.4–6 .</a:t>
            </a:r>
          </a:p>
          <a:p>
            <a:endParaRPr lang="en-US" dirty="0"/>
          </a:p>
        </p:txBody>
      </p:sp>
    </p:spTree>
    <p:extLst>
      <p:ext uri="{BB962C8B-B14F-4D97-AF65-F5344CB8AC3E}">
        <p14:creationId xmlns:p14="http://schemas.microsoft.com/office/powerpoint/2010/main" val="1222079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51F9DE3-9E03-4934-BE40-8625D09791F1}"/>
              </a:ext>
            </a:extLst>
          </p:cNvPr>
          <p:cNvSpPr>
            <a:spLocks noGrp="1"/>
          </p:cNvSpPr>
          <p:nvPr>
            <p:ph type="title"/>
          </p:nvPr>
        </p:nvSpPr>
        <p:spPr/>
        <p:txBody>
          <a:bodyPr>
            <a:normAutofit/>
          </a:bodyPr>
          <a:lstStyle/>
          <a:p>
            <a:r>
              <a:rPr lang="en-US" dirty="0"/>
              <a:t/>
            </a:r>
            <a:br>
              <a:rPr lang="en-US" dirty="0"/>
            </a:br>
            <a:r>
              <a:rPr lang="en-US" dirty="0"/>
              <a:t>CONTD..</a:t>
            </a:r>
          </a:p>
        </p:txBody>
      </p:sp>
      <p:sp>
        <p:nvSpPr>
          <p:cNvPr id="3" name="Content Placeholder 2">
            <a:extLst>
              <a:ext uri="{FF2B5EF4-FFF2-40B4-BE49-F238E27FC236}">
                <a16:creationId xmlns:a16="http://schemas.microsoft.com/office/drawing/2014/main" xmlns="" id="{52F5A370-D22D-43DC-B8C0-9AF683B78614}"/>
              </a:ext>
            </a:extLst>
          </p:cNvPr>
          <p:cNvSpPr>
            <a:spLocks noGrp="1"/>
          </p:cNvSpPr>
          <p:nvPr>
            <p:ph idx="1"/>
          </p:nvPr>
        </p:nvSpPr>
        <p:spPr/>
        <p:txBody>
          <a:bodyPr>
            <a:normAutofit fontScale="77500" lnSpcReduction="20000"/>
          </a:bodyPr>
          <a:lstStyle/>
          <a:p>
            <a:r>
              <a:rPr lang="en-US" dirty="0"/>
              <a:t>The </a:t>
            </a:r>
            <a:r>
              <a:rPr lang="en-US" dirty="0">
                <a:solidFill>
                  <a:schemeClr val="accent2">
                    <a:lumMod val="75000"/>
                  </a:schemeClr>
                </a:solidFill>
              </a:rPr>
              <a:t>most common topic that received responses was crashing (8 percent)</a:t>
            </a:r>
            <a:r>
              <a:rPr lang="en-US" dirty="0"/>
              <a:t>. Crashing is a serious problem and greatly affects the user experience. It is understandable that developers focus on reviews mentioning crashes. </a:t>
            </a:r>
          </a:p>
          <a:p>
            <a:r>
              <a:rPr lang="en-US" dirty="0"/>
              <a:t>The chance of an improved rating for each topic mentioned in a review ranged from 15 to 42 percent. </a:t>
            </a:r>
            <a:r>
              <a:rPr lang="en-US" dirty="0">
                <a:solidFill>
                  <a:schemeClr val="accent2">
                    <a:lumMod val="75000"/>
                  </a:schemeClr>
                </a:solidFill>
              </a:rPr>
              <a:t>The two topics with highest chance of an improved rating were notifications and not being able to connect to the app. </a:t>
            </a:r>
            <a:r>
              <a:rPr lang="en-US" dirty="0"/>
              <a:t>These are specific issues that developers can address. Users who wrote reviews concerning problems associated with a specific Samsung phone were the most likely to provide a more positive review following a response. The responses gave specific advice about the phone. </a:t>
            </a:r>
          </a:p>
          <a:p>
            <a:r>
              <a:rPr lang="en-US" dirty="0"/>
              <a:t>The most common responses (7 percent) involved developers notifying users that a requested feature was either in development or planned. However, the responses with the highest chance of an improved rating (39.1 percent) </a:t>
            </a:r>
            <a:r>
              <a:rPr lang="en-US" dirty="0" err="1"/>
              <a:t>notifed</a:t>
            </a:r>
            <a:r>
              <a:rPr lang="en-US" dirty="0"/>
              <a:t> users that the developers had resolved the problems about which the users had complained.</a:t>
            </a:r>
          </a:p>
        </p:txBody>
      </p:sp>
    </p:spTree>
    <p:extLst>
      <p:ext uri="{BB962C8B-B14F-4D97-AF65-F5344CB8AC3E}">
        <p14:creationId xmlns:p14="http://schemas.microsoft.com/office/powerpoint/2010/main" val="2794774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8" y="685576"/>
            <a:ext cx="9603275" cy="1049235"/>
          </a:xfrm>
        </p:spPr>
        <p:txBody>
          <a:bodyPr/>
          <a:lstStyle/>
          <a:p>
            <a:r>
              <a:rPr lang="en-US" dirty="0"/>
              <a:t>Manual Analysis</a:t>
            </a:r>
          </a:p>
        </p:txBody>
      </p:sp>
      <p:sp>
        <p:nvSpPr>
          <p:cNvPr id="3" name="Content Placeholder 2"/>
          <p:cNvSpPr>
            <a:spLocks noGrp="1"/>
          </p:cNvSpPr>
          <p:nvPr>
            <p:ph idx="1"/>
          </p:nvPr>
        </p:nvSpPr>
        <p:spPr/>
        <p:txBody>
          <a:bodyPr/>
          <a:lstStyle/>
          <a:p>
            <a:endParaRPr lang="en-US" dirty="0" smtClean="0"/>
          </a:p>
          <a:p>
            <a:endParaRPr lang="en-US" dirty="0"/>
          </a:p>
        </p:txBody>
      </p:sp>
      <p:pic>
        <p:nvPicPr>
          <p:cNvPr id="7" name="Picture 6"/>
          <p:cNvPicPr>
            <a:picLocks noChangeAspect="1"/>
          </p:cNvPicPr>
          <p:nvPr/>
        </p:nvPicPr>
        <p:blipFill>
          <a:blip r:embed="rId2"/>
          <a:stretch>
            <a:fillRect/>
          </a:stretch>
        </p:blipFill>
        <p:spPr>
          <a:xfrm>
            <a:off x="1344706" y="1452283"/>
            <a:ext cx="10112188" cy="4464424"/>
          </a:xfrm>
          <a:prstGeom prst="rect">
            <a:avLst/>
          </a:prstGeom>
        </p:spPr>
      </p:pic>
    </p:spTree>
    <p:extLst>
      <p:ext uri="{BB962C8B-B14F-4D97-AF65-F5344CB8AC3E}">
        <p14:creationId xmlns:p14="http://schemas.microsoft.com/office/powerpoint/2010/main" val="2159543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8" y="1060627"/>
            <a:ext cx="9603275" cy="1049235"/>
          </a:xfrm>
        </p:spPr>
        <p:txBody>
          <a:bodyPr/>
          <a:lstStyle/>
          <a:p>
            <a:r>
              <a:rPr lang="en-US" dirty="0"/>
              <a:t>Previous Research </a:t>
            </a:r>
          </a:p>
        </p:txBody>
      </p:sp>
      <p:sp>
        <p:nvSpPr>
          <p:cNvPr id="3" name="Content Placeholder 2"/>
          <p:cNvSpPr>
            <a:spLocks noGrp="1"/>
          </p:cNvSpPr>
          <p:nvPr>
            <p:ph idx="1"/>
          </p:nvPr>
        </p:nvSpPr>
        <p:spPr/>
        <p:txBody>
          <a:bodyPr/>
          <a:lstStyle/>
          <a:p>
            <a:r>
              <a:rPr lang="en-US" dirty="0"/>
              <a:t>User reviews have a major impact on a mobile app’s success</a:t>
            </a:r>
          </a:p>
          <a:p>
            <a:endParaRPr lang="en-US" dirty="0"/>
          </a:p>
        </p:txBody>
      </p:sp>
      <p:pic>
        <p:nvPicPr>
          <p:cNvPr id="5" name="Picture 4"/>
          <p:cNvPicPr>
            <a:picLocks noChangeAspect="1"/>
          </p:cNvPicPr>
          <p:nvPr/>
        </p:nvPicPr>
        <p:blipFill>
          <a:blip r:embed="rId2"/>
          <a:stretch>
            <a:fillRect/>
          </a:stretch>
        </p:blipFill>
        <p:spPr>
          <a:xfrm>
            <a:off x="1789019" y="2542223"/>
            <a:ext cx="9124950" cy="3086100"/>
          </a:xfrm>
          <a:prstGeom prst="rect">
            <a:avLst/>
          </a:prstGeom>
        </p:spPr>
      </p:pic>
    </p:spTree>
    <p:extLst>
      <p:ext uri="{BB962C8B-B14F-4D97-AF65-F5344CB8AC3E}">
        <p14:creationId xmlns:p14="http://schemas.microsoft.com/office/powerpoint/2010/main" val="4021449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4462" y="285807"/>
            <a:ext cx="9603275" cy="1049235"/>
          </a:xfrm>
        </p:spPr>
        <p:txBody>
          <a:bodyPr/>
          <a:lstStyle/>
          <a:p>
            <a:r>
              <a:rPr lang="en-US" dirty="0" smtClean="0"/>
              <a:t>Types of Responses</a:t>
            </a:r>
            <a:endParaRPr lang="en-US" dirty="0"/>
          </a:p>
        </p:txBody>
      </p:sp>
      <p:pic>
        <p:nvPicPr>
          <p:cNvPr id="3" name="Picture 2"/>
          <p:cNvPicPr>
            <a:picLocks noChangeAspect="1"/>
          </p:cNvPicPr>
          <p:nvPr/>
        </p:nvPicPr>
        <p:blipFill>
          <a:blip r:embed="rId3"/>
          <a:stretch>
            <a:fillRect/>
          </a:stretch>
        </p:blipFill>
        <p:spPr>
          <a:xfrm>
            <a:off x="1414462" y="810423"/>
            <a:ext cx="9733150" cy="5119729"/>
          </a:xfrm>
          <a:prstGeom prst="rect">
            <a:avLst/>
          </a:prstGeom>
        </p:spPr>
      </p:pic>
    </p:spTree>
    <p:extLst>
      <p:ext uri="{BB962C8B-B14F-4D97-AF65-F5344CB8AC3E}">
        <p14:creationId xmlns:p14="http://schemas.microsoft.com/office/powerpoint/2010/main" val="11001303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515945"/>
            <a:ext cx="9603275" cy="1049235"/>
          </a:xfrm>
        </p:spPr>
        <p:txBody>
          <a:bodyPr/>
          <a:lstStyle/>
          <a:p>
            <a:r>
              <a:rPr lang="en-US" dirty="0" smtClean="0"/>
              <a:t>Coupling Review Types with Response Types</a:t>
            </a:r>
            <a:endParaRPr lang="en-US" dirty="0"/>
          </a:p>
        </p:txBody>
      </p:sp>
      <p:pic>
        <p:nvPicPr>
          <p:cNvPr id="5" name="Picture 4"/>
          <p:cNvPicPr>
            <a:picLocks noChangeAspect="1"/>
          </p:cNvPicPr>
          <p:nvPr/>
        </p:nvPicPr>
        <p:blipFill>
          <a:blip r:embed="rId2"/>
          <a:stretch>
            <a:fillRect/>
          </a:stretch>
        </p:blipFill>
        <p:spPr>
          <a:xfrm>
            <a:off x="1451579" y="1398494"/>
            <a:ext cx="9736374" cy="4652681"/>
          </a:xfrm>
          <a:prstGeom prst="rect">
            <a:avLst/>
          </a:prstGeom>
        </p:spPr>
      </p:pic>
    </p:spTree>
    <p:extLst>
      <p:ext uri="{BB962C8B-B14F-4D97-AF65-F5344CB8AC3E}">
        <p14:creationId xmlns:p14="http://schemas.microsoft.com/office/powerpoint/2010/main" val="2102745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Threats to Validity </a:t>
            </a:r>
            <a:endParaRPr lang="en-US" dirty="0"/>
          </a:p>
        </p:txBody>
      </p:sp>
      <p:sp>
        <p:nvSpPr>
          <p:cNvPr id="3" name="Content Placeholder 2"/>
          <p:cNvSpPr>
            <a:spLocks noGrp="1"/>
          </p:cNvSpPr>
          <p:nvPr>
            <p:ph idx="1"/>
          </p:nvPr>
        </p:nvSpPr>
        <p:spPr/>
        <p:txBody>
          <a:bodyPr/>
          <a:lstStyle/>
          <a:p>
            <a:r>
              <a:rPr lang="en-US" dirty="0" smtClean="0"/>
              <a:t>Construct Validity</a:t>
            </a:r>
          </a:p>
          <a:p>
            <a:r>
              <a:rPr lang="en-US" dirty="0" smtClean="0"/>
              <a:t>Internal Validity </a:t>
            </a:r>
          </a:p>
          <a:p>
            <a:r>
              <a:rPr lang="en-US" dirty="0" smtClean="0"/>
              <a:t>External Validity</a:t>
            </a:r>
            <a:endParaRPr lang="en-US" dirty="0"/>
          </a:p>
        </p:txBody>
      </p:sp>
    </p:spTree>
    <p:extLst>
      <p:ext uri="{BB962C8B-B14F-4D97-AF65-F5344CB8AC3E}">
        <p14:creationId xmlns:p14="http://schemas.microsoft.com/office/powerpoint/2010/main" val="3072369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Construct Validity</a:t>
            </a:r>
            <a:endParaRPr lang="en-US" dirty="0"/>
          </a:p>
        </p:txBody>
      </p:sp>
      <p:sp>
        <p:nvSpPr>
          <p:cNvPr id="3" name="Content Placeholder 2"/>
          <p:cNvSpPr>
            <a:spLocks noGrp="1"/>
          </p:cNvSpPr>
          <p:nvPr>
            <p:ph idx="1"/>
          </p:nvPr>
        </p:nvSpPr>
        <p:spPr/>
        <p:txBody>
          <a:bodyPr/>
          <a:lstStyle/>
          <a:p>
            <a:r>
              <a:rPr lang="en-US" dirty="0"/>
              <a:t>Latent </a:t>
            </a:r>
            <a:r>
              <a:rPr lang="en-US" dirty="0" err="1"/>
              <a:t>Dirichlet</a:t>
            </a:r>
            <a:r>
              <a:rPr lang="en-US" dirty="0"/>
              <a:t> A</a:t>
            </a:r>
            <a:r>
              <a:rPr lang="en-US" dirty="0" smtClean="0"/>
              <a:t>llocation (LDA) might not produce optimal results when applied to short text such as app reviews</a:t>
            </a:r>
          </a:p>
          <a:p>
            <a:r>
              <a:rPr lang="en-US" dirty="0" smtClean="0"/>
              <a:t>However, research showed that it can successfully extract topics from tweets</a:t>
            </a:r>
          </a:p>
          <a:p>
            <a:r>
              <a:rPr lang="en-US" dirty="0"/>
              <a:t>D</a:t>
            </a:r>
            <a:r>
              <a:rPr lang="en-US" dirty="0" smtClean="0"/>
              <a:t>uring manual analysis, there might have some incorrectly labelled reviews</a:t>
            </a:r>
          </a:p>
          <a:p>
            <a:r>
              <a:rPr lang="en-US" dirty="0" smtClean="0"/>
              <a:t>To mitigate this threat labeling iteratively was performed going over each review multiple times to ensure correct labeling</a:t>
            </a:r>
            <a:endParaRPr lang="en-US" dirty="0"/>
          </a:p>
        </p:txBody>
      </p:sp>
    </p:spTree>
    <p:extLst>
      <p:ext uri="{BB962C8B-B14F-4D97-AF65-F5344CB8AC3E}">
        <p14:creationId xmlns:p14="http://schemas.microsoft.com/office/powerpoint/2010/main" val="1942145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17EA35-60E8-0E49-91B3-91EE269A0CB7}"/>
              </a:ext>
            </a:extLst>
          </p:cNvPr>
          <p:cNvSpPr>
            <a:spLocks noGrp="1"/>
          </p:cNvSpPr>
          <p:nvPr>
            <p:ph type="title"/>
          </p:nvPr>
        </p:nvSpPr>
        <p:spPr/>
        <p:txBody>
          <a:bodyPr/>
          <a:lstStyle/>
          <a:p>
            <a:r>
              <a:rPr lang="en-US" dirty="0"/>
              <a:t>	Introduction</a:t>
            </a:r>
          </a:p>
        </p:txBody>
      </p:sp>
      <p:sp>
        <p:nvSpPr>
          <p:cNvPr id="4" name="TextBox 3">
            <a:extLst>
              <a:ext uri="{FF2B5EF4-FFF2-40B4-BE49-F238E27FC236}">
                <a16:creationId xmlns:a16="http://schemas.microsoft.com/office/drawing/2014/main" xmlns="" id="{DFA15D2F-234E-F743-876C-AF805726FE8B}"/>
              </a:ext>
            </a:extLst>
          </p:cNvPr>
          <p:cNvSpPr txBox="1"/>
          <p:nvPr/>
        </p:nvSpPr>
        <p:spPr>
          <a:xfrm>
            <a:off x="1451579" y="2107580"/>
            <a:ext cx="9353953" cy="2952027"/>
          </a:xfrm>
          <a:prstGeom prst="rect">
            <a:avLst/>
          </a:prstGeom>
          <a:noFill/>
        </p:spPr>
        <p:txBody>
          <a:bodyPr wrap="square" rtlCol="0">
            <a:spAutoFit/>
          </a:bodyPr>
          <a:lstStyle/>
          <a:p>
            <a:pPr>
              <a:lnSpc>
                <a:spcPct val="150000"/>
              </a:lnSpc>
            </a:pPr>
            <a:r>
              <a:rPr lang="en-US" dirty="0"/>
              <a:t>App stores allows users provide feedback in two ways:</a:t>
            </a:r>
          </a:p>
          <a:p>
            <a:pPr marL="285750" indent="-285750">
              <a:lnSpc>
                <a:spcPct val="150000"/>
              </a:lnSpc>
              <a:buFont typeface="Wingdings" pitchFamily="2" charset="2"/>
              <a:buChar char="Ø"/>
            </a:pPr>
            <a:r>
              <a:rPr lang="en-US" dirty="0"/>
              <a:t>Five-star system</a:t>
            </a:r>
          </a:p>
          <a:p>
            <a:pPr marL="285750" indent="-285750">
              <a:lnSpc>
                <a:spcPct val="150000"/>
              </a:lnSpc>
              <a:buFont typeface="Wingdings" pitchFamily="2" charset="2"/>
              <a:buChar char="Ø"/>
            </a:pPr>
            <a:r>
              <a:rPr lang="en-US" dirty="0"/>
              <a:t>Writing short comments</a:t>
            </a:r>
          </a:p>
          <a:p>
            <a:pPr marL="285750" indent="-285750">
              <a:lnSpc>
                <a:spcPct val="150000"/>
              </a:lnSpc>
              <a:buFont typeface="Arial" panose="020B0604020202020204" pitchFamily="34" charset="0"/>
              <a:buChar char="•"/>
            </a:pPr>
            <a:r>
              <a:rPr lang="en-US" dirty="0"/>
              <a:t>It’s important to address user’s feedback - done by personally responding to particular user review which motivate users to increase ratings.</a:t>
            </a:r>
          </a:p>
          <a:p>
            <a:pPr marL="285750" indent="-285750">
              <a:lnSpc>
                <a:spcPct val="150000"/>
              </a:lnSpc>
              <a:buFont typeface="Arial" panose="020B0604020202020204" pitchFamily="34" charset="0"/>
              <a:buChar char="•"/>
            </a:pPr>
            <a:r>
              <a:rPr lang="en-US" dirty="0"/>
              <a:t>Strategic choice has to be made to respond to types of reviews.</a:t>
            </a:r>
          </a:p>
          <a:p>
            <a:pPr marL="285750" indent="-285750">
              <a:lnSpc>
                <a:spcPct val="150000"/>
              </a:lnSpc>
              <a:buFont typeface="Arial" panose="020B0604020202020204" pitchFamily="34" charset="0"/>
              <a:buChar char="•"/>
            </a:pPr>
            <a:r>
              <a:rPr lang="en-US" dirty="0"/>
              <a:t>In many cases, the responses led to improved ratings.</a:t>
            </a:r>
          </a:p>
        </p:txBody>
      </p:sp>
    </p:spTree>
    <p:extLst>
      <p:ext uri="{BB962C8B-B14F-4D97-AF65-F5344CB8AC3E}">
        <p14:creationId xmlns:p14="http://schemas.microsoft.com/office/powerpoint/2010/main" val="3916038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Validity	</a:t>
            </a:r>
            <a:endParaRPr lang="en-US" dirty="0"/>
          </a:p>
        </p:txBody>
      </p:sp>
      <p:sp>
        <p:nvSpPr>
          <p:cNvPr id="3" name="Content Placeholder 2"/>
          <p:cNvSpPr>
            <a:spLocks noGrp="1"/>
          </p:cNvSpPr>
          <p:nvPr>
            <p:ph idx="1"/>
          </p:nvPr>
        </p:nvSpPr>
        <p:spPr/>
        <p:txBody>
          <a:bodyPr/>
          <a:lstStyle/>
          <a:p>
            <a:r>
              <a:rPr lang="en-US" dirty="0" smtClean="0"/>
              <a:t>Some reviews might be spam. To prevent such spam, Google Play users must log in using their Google ID before reviewing</a:t>
            </a:r>
          </a:p>
          <a:p>
            <a:r>
              <a:rPr lang="en-US" dirty="0" smtClean="0"/>
              <a:t>The authors believe that spam reviews had minimal impact in their study</a:t>
            </a:r>
          </a:p>
          <a:p>
            <a:r>
              <a:rPr lang="en-US" dirty="0"/>
              <a:t>F</a:t>
            </a:r>
            <a:r>
              <a:rPr lang="en-US" dirty="0" smtClean="0"/>
              <a:t>uture studies should evaluate how spam reviews affected previous research that mined reviews</a:t>
            </a:r>
            <a:endParaRPr lang="en-US" dirty="0"/>
          </a:p>
        </p:txBody>
      </p:sp>
    </p:spTree>
    <p:extLst>
      <p:ext uri="{BB962C8B-B14F-4D97-AF65-F5344CB8AC3E}">
        <p14:creationId xmlns:p14="http://schemas.microsoft.com/office/powerpoint/2010/main" val="77352026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Validity</a:t>
            </a:r>
            <a:endParaRPr lang="en-US" dirty="0"/>
          </a:p>
        </p:txBody>
      </p:sp>
      <p:sp>
        <p:nvSpPr>
          <p:cNvPr id="3" name="Content Placeholder 2"/>
          <p:cNvSpPr>
            <a:spLocks noGrp="1"/>
          </p:cNvSpPr>
          <p:nvPr>
            <p:ph idx="1"/>
          </p:nvPr>
        </p:nvSpPr>
        <p:spPr/>
        <p:txBody>
          <a:bodyPr/>
          <a:lstStyle/>
          <a:p>
            <a:r>
              <a:rPr lang="en-US" dirty="0" smtClean="0"/>
              <a:t>The selection of the top apps could bias the results</a:t>
            </a:r>
          </a:p>
          <a:p>
            <a:r>
              <a:rPr lang="en-US" dirty="0" smtClean="0"/>
              <a:t>Even so, given the large number of unsuccessful and spam apps in Google Play, the author’s study of top apps is warranted instead of blindly studying all apps (free apps)</a:t>
            </a:r>
          </a:p>
          <a:p>
            <a:r>
              <a:rPr lang="en-US" dirty="0" smtClean="0"/>
              <a:t>Paid apps might have different reviews and patterns</a:t>
            </a:r>
          </a:p>
          <a:p>
            <a:r>
              <a:rPr lang="en-US" dirty="0"/>
              <a:t>M</a:t>
            </a:r>
            <a:r>
              <a:rPr lang="en-US" dirty="0" smtClean="0"/>
              <a:t>any free apps have in-app purchase features</a:t>
            </a:r>
          </a:p>
          <a:p>
            <a:r>
              <a:rPr lang="en-US" dirty="0" smtClean="0"/>
              <a:t>Such apps need to consider the value of reviews for financial reasons</a:t>
            </a:r>
            <a:endParaRPr lang="en-US" dirty="0"/>
          </a:p>
        </p:txBody>
      </p:sp>
    </p:spTree>
    <p:extLst>
      <p:ext uri="{BB962C8B-B14F-4D97-AF65-F5344CB8AC3E}">
        <p14:creationId xmlns:p14="http://schemas.microsoft.com/office/powerpoint/2010/main" val="8479579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8" y="428001"/>
            <a:ext cx="9603275" cy="1049235"/>
          </a:xfrm>
        </p:spPr>
        <p:txBody>
          <a:bodyPr/>
          <a:lstStyle/>
          <a:p>
            <a:r>
              <a:rPr lang="en-US" dirty="0" smtClean="0"/>
              <a:t>Importance of Customer Review Feedback</a:t>
            </a:r>
            <a:br>
              <a:rPr lang="en-US" dirty="0" smtClean="0"/>
            </a:br>
            <a:endParaRPr lang="en-US" dirty="0"/>
          </a:p>
        </p:txBody>
      </p:sp>
      <p:pic>
        <p:nvPicPr>
          <p:cNvPr id="7" name="Curren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1579" y="952618"/>
            <a:ext cx="9603275" cy="5020516"/>
          </a:xfrm>
        </p:spPr>
      </p:pic>
    </p:spTree>
    <p:extLst>
      <p:ext uri="{BB962C8B-B14F-4D97-AF65-F5344CB8AC3E}">
        <p14:creationId xmlns:p14="http://schemas.microsoft.com/office/powerpoint/2010/main" val="26383590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a:xfrm>
            <a:off x="1317108" y="1974778"/>
            <a:ext cx="9603275" cy="3901587"/>
          </a:xfrm>
        </p:spPr>
        <p:txBody>
          <a:bodyPr>
            <a:normAutofit fontScale="85000" lnSpcReduction="20000"/>
          </a:bodyPr>
          <a:lstStyle/>
          <a:p>
            <a:r>
              <a:rPr lang="en-US" dirty="0"/>
              <a:t>M. Harman, Y. </a:t>
            </a:r>
            <a:r>
              <a:rPr lang="en-US" dirty="0" err="1"/>
              <a:t>Jia</a:t>
            </a:r>
            <a:r>
              <a:rPr lang="en-US" dirty="0"/>
              <a:t>, and Y.Z. Test, “App Store Mining and Analysis: MSR for App Stores,” Proc. 9th IEEE Working Conf. Mining Software Repositories (MSR 12), 2012, pp. </a:t>
            </a:r>
            <a:r>
              <a:rPr lang="en-US" dirty="0" smtClean="0"/>
              <a:t>108–111</a:t>
            </a:r>
          </a:p>
          <a:p>
            <a:r>
              <a:rPr lang="en-US" dirty="0"/>
              <a:t>D. Pagano and W. </a:t>
            </a:r>
            <a:r>
              <a:rPr lang="en-US" dirty="0" err="1"/>
              <a:t>Maalej</a:t>
            </a:r>
            <a:r>
              <a:rPr lang="en-US" dirty="0"/>
              <a:t>, “User Feedback in the </a:t>
            </a:r>
            <a:r>
              <a:rPr lang="en-US" dirty="0" err="1"/>
              <a:t>AppStore</a:t>
            </a:r>
            <a:r>
              <a:rPr lang="en-US" dirty="0"/>
              <a:t>: An Empirical Study,” Proc. 21st IEEE Int’l Conf. Requirements Eng. (RE 13), 2013, pp. </a:t>
            </a:r>
            <a:r>
              <a:rPr lang="en-US" dirty="0" smtClean="0"/>
              <a:t>125–134</a:t>
            </a:r>
          </a:p>
          <a:p>
            <a:r>
              <a:rPr lang="en-US" dirty="0"/>
              <a:t>C. </a:t>
            </a:r>
            <a:r>
              <a:rPr lang="en-US" dirty="0" err="1"/>
              <a:t>Iacob</a:t>
            </a:r>
            <a:r>
              <a:rPr lang="en-US" dirty="0"/>
              <a:t> and R. Harrison, “Retrieving and Analyzing Mobile Apps Feature Requests from Online Reviews,” Proc. 10th Int’l Workshop Mining Software Repositories, 2013, pp. </a:t>
            </a:r>
            <a:r>
              <a:rPr lang="en-US" dirty="0" smtClean="0"/>
              <a:t>41–44</a:t>
            </a:r>
          </a:p>
          <a:p>
            <a:r>
              <a:rPr lang="en-US" dirty="0"/>
              <a:t>L.V. </a:t>
            </a:r>
            <a:r>
              <a:rPr lang="en-US" dirty="0" err="1"/>
              <a:t>Galvis</a:t>
            </a:r>
            <a:r>
              <a:rPr lang="en-US" dirty="0"/>
              <a:t> </a:t>
            </a:r>
            <a:r>
              <a:rPr lang="en-US" dirty="0" err="1"/>
              <a:t>Carreño</a:t>
            </a:r>
            <a:r>
              <a:rPr lang="en-US" dirty="0"/>
              <a:t> and K. </a:t>
            </a:r>
            <a:r>
              <a:rPr lang="en-US" dirty="0" err="1"/>
              <a:t>Winbladh</a:t>
            </a:r>
            <a:r>
              <a:rPr lang="en-US" dirty="0"/>
              <a:t>, “Analysis of User Comments: An Approach for Software Requirements Evolution,” Proc. 2013 Int’l Conf. Software Eng. (ICSE 13), 2013, pp. </a:t>
            </a:r>
            <a:r>
              <a:rPr lang="en-US" dirty="0" smtClean="0"/>
              <a:t>582–591</a:t>
            </a:r>
          </a:p>
          <a:p>
            <a:r>
              <a:rPr lang="en-US" dirty="0"/>
              <a:t>. B. Fu et al., “Why People Hate Your App: Making Sense of User Feedback in a Mobile App Store,” Proc. 19th ACM SIGKDD Int’l Conf. Knowledge Discovery and Data Mining (KDD 13), 2013, pp. </a:t>
            </a:r>
            <a:r>
              <a:rPr lang="en-US" dirty="0" smtClean="0"/>
              <a:t>1276–1284</a:t>
            </a:r>
          </a:p>
          <a:p>
            <a:r>
              <a:rPr lang="en-US" dirty="0"/>
              <a:t>N. Chen et al., “AR-Miner: Mining Informative Reviews for Developers from Mobile App Marketplace,” Proc. 36th Int’l Conf. Software Eng. (ICSE 14), 2014, pp. 767–778</a:t>
            </a:r>
          </a:p>
        </p:txBody>
      </p:sp>
    </p:spTree>
    <p:extLst>
      <p:ext uri="{BB962C8B-B14F-4D97-AF65-F5344CB8AC3E}">
        <p14:creationId xmlns:p14="http://schemas.microsoft.com/office/powerpoint/2010/main" val="1767886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6000" dirty="0" smtClean="0"/>
              <a:t>Thank you</a:t>
            </a:r>
            <a:endParaRPr lang="en-US" sz="6000" dirty="0"/>
          </a:p>
        </p:txBody>
      </p:sp>
    </p:spTree>
    <p:extLst>
      <p:ext uri="{BB962C8B-B14F-4D97-AF65-F5344CB8AC3E}">
        <p14:creationId xmlns:p14="http://schemas.microsoft.com/office/powerpoint/2010/main" val="12035619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85175BF-DCC0-E946-9339-5693290457F8}"/>
              </a:ext>
            </a:extLst>
          </p:cNvPr>
          <p:cNvPicPr>
            <a:picLocks noChangeAspect="1"/>
          </p:cNvPicPr>
          <p:nvPr/>
        </p:nvPicPr>
        <p:blipFill>
          <a:blip r:embed="rId2"/>
          <a:stretch>
            <a:fillRect/>
          </a:stretch>
        </p:blipFill>
        <p:spPr>
          <a:xfrm>
            <a:off x="1527408" y="387659"/>
            <a:ext cx="8356600" cy="5346700"/>
          </a:xfrm>
          <a:prstGeom prst="rect">
            <a:avLst/>
          </a:prstGeom>
        </p:spPr>
      </p:pic>
    </p:spTree>
    <p:extLst>
      <p:ext uri="{BB962C8B-B14F-4D97-AF65-F5344CB8AC3E}">
        <p14:creationId xmlns:p14="http://schemas.microsoft.com/office/powerpoint/2010/main" val="3561428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3B4E82-E85D-8941-BD7B-332DDC745FD1}"/>
              </a:ext>
            </a:extLst>
          </p:cNvPr>
          <p:cNvSpPr>
            <a:spLocks noGrp="1"/>
          </p:cNvSpPr>
          <p:nvPr>
            <p:ph type="title"/>
          </p:nvPr>
        </p:nvSpPr>
        <p:spPr/>
        <p:txBody>
          <a:bodyPr>
            <a:normAutofit/>
          </a:bodyPr>
          <a:lstStyle/>
          <a:p>
            <a:r>
              <a:rPr lang="en-US" sz="4000" dirty="0"/>
              <a:t>The DATA</a:t>
            </a:r>
          </a:p>
        </p:txBody>
      </p:sp>
      <p:sp>
        <p:nvSpPr>
          <p:cNvPr id="3" name="TextBox 2">
            <a:extLst>
              <a:ext uri="{FF2B5EF4-FFF2-40B4-BE49-F238E27FC236}">
                <a16:creationId xmlns:a16="http://schemas.microsoft.com/office/drawing/2014/main" xmlns="" id="{FD86EF94-D1FF-604E-A665-63E7CE124074}"/>
              </a:ext>
            </a:extLst>
          </p:cNvPr>
          <p:cNvSpPr txBox="1"/>
          <p:nvPr/>
        </p:nvSpPr>
        <p:spPr>
          <a:xfrm>
            <a:off x="1594624" y="2051824"/>
            <a:ext cx="8631044" cy="3277820"/>
          </a:xfrm>
          <a:prstGeom prst="rect">
            <a:avLst/>
          </a:prstGeom>
          <a:noFill/>
        </p:spPr>
        <p:txBody>
          <a:bodyPr wrap="square" rtlCol="0">
            <a:spAutoFit/>
          </a:bodyPr>
          <a:lstStyle/>
          <a:p>
            <a:pPr marL="285750" indent="-285750">
              <a:lnSpc>
                <a:spcPct val="150000"/>
              </a:lnSpc>
              <a:buFont typeface="Wingdings" pitchFamily="2" charset="2"/>
              <a:buChar char="Ø"/>
            </a:pPr>
            <a:r>
              <a:rPr lang="en-US" dirty="0"/>
              <a:t>Google play is chosen by the authors for the research because of its popularity.</a:t>
            </a:r>
          </a:p>
          <a:p>
            <a:pPr marL="285750" indent="-285750">
              <a:lnSpc>
                <a:spcPct val="150000"/>
              </a:lnSpc>
              <a:buFont typeface="Wingdings" pitchFamily="2" charset="2"/>
              <a:buChar char="Ø"/>
            </a:pPr>
            <a:r>
              <a:rPr lang="en-US" dirty="0"/>
              <a:t>It allows to respond to reviews and tools are available to automatically collect information.</a:t>
            </a:r>
          </a:p>
          <a:p>
            <a:pPr marL="285750" indent="-285750">
              <a:lnSpc>
                <a:spcPct val="150000"/>
              </a:lnSpc>
              <a:buFont typeface="Wingdings" pitchFamily="2" charset="2"/>
              <a:buChar char="Ø"/>
            </a:pPr>
            <a:r>
              <a:rPr lang="en-US" dirty="0"/>
              <a:t>Top apps are the focus of the research because:</a:t>
            </a:r>
          </a:p>
          <a:p>
            <a:pPr marL="285750" indent="-285750">
              <a:lnSpc>
                <a:spcPct val="150000"/>
              </a:lnSpc>
              <a:buFont typeface="Wingdings" pitchFamily="2" charset="2"/>
              <a:buChar char="q"/>
            </a:pPr>
            <a:r>
              <a:rPr lang="en-US" dirty="0"/>
              <a:t>	They have many reviews</a:t>
            </a:r>
          </a:p>
          <a:p>
            <a:pPr marL="285750" indent="-285750">
              <a:lnSpc>
                <a:spcPct val="150000"/>
              </a:lnSpc>
              <a:buFont typeface="Wingdings" pitchFamily="2" charset="2"/>
              <a:buChar char="q"/>
            </a:pPr>
            <a:r>
              <a:rPr lang="en-US" dirty="0"/>
              <a:t>	Developers focus on maintaining and growing apps’ user base</a:t>
            </a:r>
          </a:p>
          <a:p>
            <a:pPr marL="285750" indent="-285750">
              <a:lnSpc>
                <a:spcPct val="150000"/>
              </a:lnSpc>
              <a:buFont typeface="Wingdings" pitchFamily="2" charset="2"/>
              <a:buChar char="q"/>
            </a:pPr>
            <a:r>
              <a:rPr lang="en-US" dirty="0"/>
              <a:t>	More profitable </a:t>
            </a:r>
          </a:p>
          <a:p>
            <a:endParaRPr lang="en-US" dirty="0"/>
          </a:p>
        </p:txBody>
      </p:sp>
    </p:spTree>
    <p:extLst>
      <p:ext uri="{BB962C8B-B14F-4D97-AF65-F5344CB8AC3E}">
        <p14:creationId xmlns:p14="http://schemas.microsoft.com/office/powerpoint/2010/main" val="3659396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194783-34B3-2F41-B32E-2268315ACB4D}"/>
              </a:ext>
            </a:extLst>
          </p:cNvPr>
          <p:cNvSpPr>
            <a:spLocks noGrp="1"/>
          </p:cNvSpPr>
          <p:nvPr>
            <p:ph type="title"/>
          </p:nvPr>
        </p:nvSpPr>
        <p:spPr/>
        <p:txBody>
          <a:bodyPr/>
          <a:lstStyle/>
          <a:p>
            <a:r>
              <a:rPr lang="en-US" dirty="0"/>
              <a:t>Data SELECTION</a:t>
            </a:r>
          </a:p>
        </p:txBody>
      </p:sp>
      <p:sp>
        <p:nvSpPr>
          <p:cNvPr id="3" name="TextBox 2">
            <a:extLst>
              <a:ext uri="{FF2B5EF4-FFF2-40B4-BE49-F238E27FC236}">
                <a16:creationId xmlns:a16="http://schemas.microsoft.com/office/drawing/2014/main" xmlns="" id="{C9A229B0-FF4E-3846-BE1C-F4098C13CE92}"/>
              </a:ext>
            </a:extLst>
          </p:cNvPr>
          <p:cNvSpPr txBox="1"/>
          <p:nvPr/>
        </p:nvSpPr>
        <p:spPr>
          <a:xfrm>
            <a:off x="1739591" y="2163337"/>
            <a:ext cx="8463775" cy="2862322"/>
          </a:xfrm>
          <a:prstGeom prst="rect">
            <a:avLst/>
          </a:prstGeom>
          <a:noFill/>
        </p:spPr>
        <p:txBody>
          <a:bodyPr wrap="square" rtlCol="0">
            <a:spAutoFit/>
          </a:bodyPr>
          <a:lstStyle/>
          <a:p>
            <a:pPr marL="285750" indent="-285750">
              <a:lnSpc>
                <a:spcPct val="150000"/>
              </a:lnSpc>
              <a:buFont typeface="Wingdings" pitchFamily="2" charset="2"/>
              <a:buChar char="Ø"/>
            </a:pPr>
            <a:r>
              <a:rPr lang="en-US" dirty="0"/>
              <a:t>Selected 12,000 top free-to-download apps from 30 categories like photography, sports and education.</a:t>
            </a:r>
          </a:p>
          <a:p>
            <a:pPr marL="285750" indent="-285750">
              <a:lnSpc>
                <a:spcPct val="150000"/>
              </a:lnSpc>
              <a:buFont typeface="Wingdings" pitchFamily="2" charset="2"/>
              <a:buChar char="Ø"/>
            </a:pPr>
            <a:r>
              <a:rPr lang="en-US" dirty="0"/>
              <a:t>Selection is based on the US app rankings by </a:t>
            </a:r>
            <a:r>
              <a:rPr lang="en-US" dirty="0" err="1"/>
              <a:t>Distimo</a:t>
            </a:r>
            <a:r>
              <a:rPr lang="en-US" dirty="0"/>
              <a:t> which is an analytics company.</a:t>
            </a:r>
          </a:p>
          <a:p>
            <a:pPr marL="285750" indent="-285750">
              <a:lnSpc>
                <a:spcPct val="150000"/>
              </a:lnSpc>
              <a:buFont typeface="Wingdings" pitchFamily="2" charset="2"/>
              <a:buChar char="Ø"/>
            </a:pPr>
            <a:r>
              <a:rPr lang="en-US" dirty="0" err="1"/>
              <a:t>Distimo’s</a:t>
            </a:r>
            <a:r>
              <a:rPr lang="en-US" dirty="0"/>
              <a:t> spring 2013 top-app list is used.</a:t>
            </a:r>
          </a:p>
          <a:p>
            <a:pPr marL="285750" indent="-285750">
              <a:lnSpc>
                <a:spcPct val="150000"/>
              </a:lnSpc>
              <a:buFont typeface="Wingdings" pitchFamily="2" charset="2"/>
              <a:buChar char="Ø"/>
            </a:pPr>
            <a:r>
              <a:rPr lang="en-US" dirty="0"/>
              <a:t>The chosen apps were popular an year before because they would be more stable, mature.</a:t>
            </a:r>
          </a:p>
          <a:p>
            <a:endParaRPr lang="en-US" dirty="0"/>
          </a:p>
        </p:txBody>
      </p:sp>
    </p:spTree>
    <p:extLst>
      <p:ext uri="{BB962C8B-B14F-4D97-AF65-F5344CB8AC3E}">
        <p14:creationId xmlns:p14="http://schemas.microsoft.com/office/powerpoint/2010/main" val="2737176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5F9AFB-326C-B740-9D80-821EA70DE765}"/>
              </a:ext>
            </a:extLst>
          </p:cNvPr>
          <p:cNvSpPr>
            <a:spLocks noGrp="1"/>
          </p:cNvSpPr>
          <p:nvPr>
            <p:ph type="title"/>
          </p:nvPr>
        </p:nvSpPr>
        <p:spPr/>
        <p:txBody>
          <a:bodyPr/>
          <a:lstStyle/>
          <a:p>
            <a:r>
              <a:rPr lang="en-US" dirty="0"/>
              <a:t>DATA COLLECTION</a:t>
            </a:r>
          </a:p>
        </p:txBody>
      </p:sp>
      <p:sp>
        <p:nvSpPr>
          <p:cNvPr id="3" name="TextBox 2">
            <a:extLst>
              <a:ext uri="{FF2B5EF4-FFF2-40B4-BE49-F238E27FC236}">
                <a16:creationId xmlns:a16="http://schemas.microsoft.com/office/drawing/2014/main" xmlns="" id="{816BD1AD-74A4-A647-9947-1DE0A71BC9AF}"/>
              </a:ext>
            </a:extLst>
          </p:cNvPr>
          <p:cNvSpPr txBox="1"/>
          <p:nvPr/>
        </p:nvSpPr>
        <p:spPr>
          <a:xfrm>
            <a:off x="1451580" y="2096429"/>
            <a:ext cx="8740635" cy="2536528"/>
          </a:xfrm>
          <a:prstGeom prst="rect">
            <a:avLst/>
          </a:prstGeom>
          <a:noFill/>
        </p:spPr>
        <p:txBody>
          <a:bodyPr wrap="square" rtlCol="0">
            <a:spAutoFit/>
          </a:bodyPr>
          <a:lstStyle/>
          <a:p>
            <a:pPr marL="285750" indent="-285750">
              <a:lnSpc>
                <a:spcPct val="150000"/>
              </a:lnSpc>
              <a:buFont typeface="Wingdings" pitchFamily="2" charset="2"/>
              <a:buChar char="Ø"/>
            </a:pPr>
            <a:r>
              <a:rPr lang="en-US" dirty="0"/>
              <a:t>Crawler was developed to extract information like app names, user ratings and review comments.</a:t>
            </a:r>
          </a:p>
          <a:p>
            <a:pPr marL="285750" indent="-285750">
              <a:lnSpc>
                <a:spcPct val="150000"/>
              </a:lnSpc>
              <a:buFont typeface="Wingdings" pitchFamily="2" charset="2"/>
              <a:buChar char="Ø"/>
            </a:pPr>
            <a:r>
              <a:rPr lang="en-US" dirty="0"/>
              <a:t>It simulates a mobile device Samsung Galaxy S3 as it was most popular then.</a:t>
            </a:r>
          </a:p>
          <a:p>
            <a:pPr marL="285750" indent="-285750">
              <a:lnSpc>
                <a:spcPct val="150000"/>
              </a:lnSpc>
              <a:buFont typeface="Wingdings" pitchFamily="2" charset="2"/>
              <a:buChar char="Ø"/>
            </a:pPr>
            <a:r>
              <a:rPr lang="en-US" dirty="0"/>
              <a:t>It was modified to gather information relevant to study.</a:t>
            </a:r>
          </a:p>
          <a:p>
            <a:pPr marL="285750" indent="-285750">
              <a:lnSpc>
                <a:spcPct val="150000"/>
              </a:lnSpc>
              <a:buFont typeface="Wingdings" pitchFamily="2" charset="2"/>
              <a:buChar char="Ø"/>
            </a:pPr>
            <a:r>
              <a:rPr lang="en-US" dirty="0"/>
              <a:t>Timer was installed as it helps to pause the crawler to avoid many requests.</a:t>
            </a:r>
          </a:p>
          <a:p>
            <a:pPr marL="285750" indent="-285750">
              <a:lnSpc>
                <a:spcPct val="150000"/>
              </a:lnSpc>
              <a:buFont typeface="Wingdings" pitchFamily="2" charset="2"/>
              <a:buChar char="Ø"/>
            </a:pPr>
            <a:r>
              <a:rPr lang="en-US" dirty="0"/>
              <a:t>It was scaled over multiple machines to distribute load.</a:t>
            </a:r>
          </a:p>
        </p:txBody>
      </p:sp>
    </p:spTree>
    <p:extLst>
      <p:ext uri="{BB962C8B-B14F-4D97-AF65-F5344CB8AC3E}">
        <p14:creationId xmlns:p14="http://schemas.microsoft.com/office/powerpoint/2010/main" val="3626457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1FAB42-F535-A44F-AC02-2BF0178D3596}"/>
              </a:ext>
            </a:extLst>
          </p:cNvPr>
          <p:cNvSpPr>
            <a:spLocks noGrp="1"/>
          </p:cNvSpPr>
          <p:nvPr>
            <p:ph type="title"/>
          </p:nvPr>
        </p:nvSpPr>
        <p:spPr/>
        <p:txBody>
          <a:bodyPr/>
          <a:lstStyle/>
          <a:p>
            <a:r>
              <a:rPr lang="en-US" dirty="0"/>
              <a:t>Continued…</a:t>
            </a:r>
          </a:p>
        </p:txBody>
      </p:sp>
      <p:sp>
        <p:nvSpPr>
          <p:cNvPr id="3" name="TextBox 2">
            <a:extLst>
              <a:ext uri="{FF2B5EF4-FFF2-40B4-BE49-F238E27FC236}">
                <a16:creationId xmlns:a16="http://schemas.microsoft.com/office/drawing/2014/main" xmlns="" id="{2EA9009B-D969-4F40-8ED1-D26C3FB77FB0}"/>
              </a:ext>
            </a:extLst>
          </p:cNvPr>
          <p:cNvSpPr txBox="1"/>
          <p:nvPr/>
        </p:nvSpPr>
        <p:spPr>
          <a:xfrm>
            <a:off x="1616927" y="2163337"/>
            <a:ext cx="8408019" cy="3139321"/>
          </a:xfrm>
          <a:prstGeom prst="rect">
            <a:avLst/>
          </a:prstGeom>
          <a:noFill/>
        </p:spPr>
        <p:txBody>
          <a:bodyPr wrap="square" rtlCol="0">
            <a:spAutoFit/>
          </a:bodyPr>
          <a:lstStyle/>
          <a:p>
            <a:pPr marL="285750" indent="-285750">
              <a:lnSpc>
                <a:spcPct val="200000"/>
              </a:lnSpc>
              <a:buFont typeface="Wingdings" pitchFamily="2" charset="2"/>
              <a:buChar char="Ø"/>
            </a:pPr>
            <a:r>
              <a:rPr lang="en-US" dirty="0"/>
              <a:t>Crawler ran from 1 January, 2014 to 2 March, 2014</a:t>
            </a:r>
          </a:p>
          <a:p>
            <a:pPr marL="285750" indent="-285750">
              <a:lnSpc>
                <a:spcPct val="200000"/>
              </a:lnSpc>
              <a:buFont typeface="Wingdings" pitchFamily="2" charset="2"/>
              <a:buChar char="Ø"/>
            </a:pPr>
            <a:r>
              <a:rPr lang="en-US" dirty="0"/>
              <a:t>1287 apps were not accessible – data was collected from 10,713 apps.</a:t>
            </a:r>
          </a:p>
          <a:p>
            <a:pPr marL="285750" indent="-285750">
              <a:lnSpc>
                <a:spcPct val="200000"/>
              </a:lnSpc>
              <a:buFont typeface="Wingdings" pitchFamily="2" charset="2"/>
              <a:buChar char="Ø"/>
            </a:pPr>
            <a:r>
              <a:rPr lang="en-US" dirty="0"/>
              <a:t>On average, an app had 0.86 releases.</a:t>
            </a:r>
          </a:p>
          <a:p>
            <a:pPr marL="285750" indent="-285750">
              <a:lnSpc>
                <a:spcPct val="200000"/>
              </a:lnSpc>
              <a:buFont typeface="Wingdings" pitchFamily="2" charset="2"/>
              <a:buChar char="Ø"/>
            </a:pPr>
            <a:r>
              <a:rPr lang="en-US" dirty="0"/>
              <a:t>Not all stores provide access to all their reviews.</a:t>
            </a:r>
          </a:p>
          <a:p>
            <a:pPr marL="285750" indent="-285750">
              <a:lnSpc>
                <a:spcPct val="200000"/>
              </a:lnSpc>
              <a:buFont typeface="Wingdings" pitchFamily="2" charset="2"/>
              <a:buChar char="Ø"/>
            </a:pPr>
            <a:r>
              <a:rPr lang="en-US" dirty="0"/>
              <a:t>Only 500 latest reviews per app are accessible.</a:t>
            </a:r>
          </a:p>
          <a:p>
            <a:endParaRPr lang="en-US" dirty="0"/>
          </a:p>
        </p:txBody>
      </p:sp>
    </p:spTree>
    <p:extLst>
      <p:ext uri="{BB962C8B-B14F-4D97-AF65-F5344CB8AC3E}">
        <p14:creationId xmlns:p14="http://schemas.microsoft.com/office/powerpoint/2010/main" val="3390511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4D65F9-5D92-4217-97B3-DF4D35F86AA5}"/>
              </a:ext>
            </a:extLst>
          </p:cNvPr>
          <p:cNvSpPr>
            <a:spLocks noGrp="1"/>
          </p:cNvSpPr>
          <p:nvPr>
            <p:ph type="title"/>
          </p:nvPr>
        </p:nvSpPr>
        <p:spPr/>
        <p:txBody>
          <a:bodyPr/>
          <a:lstStyle/>
          <a:p>
            <a:r>
              <a:rPr lang="en-US" dirty="0"/>
              <a:t>                       </a:t>
            </a:r>
            <a:r>
              <a:rPr lang="en-US" sz="4400" b="1" i="1" u="sng" dirty="0"/>
              <a:t>Analyzing the Data</a:t>
            </a:r>
          </a:p>
        </p:txBody>
      </p:sp>
      <p:sp>
        <p:nvSpPr>
          <p:cNvPr id="4" name="Content Placeholder 3">
            <a:extLst>
              <a:ext uri="{FF2B5EF4-FFF2-40B4-BE49-F238E27FC236}">
                <a16:creationId xmlns:a16="http://schemas.microsoft.com/office/drawing/2014/main" xmlns="" id="{09A7328B-DDC1-4D73-8656-A1525CD0BA10}"/>
              </a:ext>
            </a:extLst>
          </p:cNvPr>
          <p:cNvSpPr>
            <a:spLocks noGrp="1"/>
          </p:cNvSpPr>
          <p:nvPr>
            <p:ph idx="1"/>
          </p:nvPr>
        </p:nvSpPr>
        <p:spPr>
          <a:xfrm>
            <a:off x="663548" y="1610315"/>
            <a:ext cx="10690252" cy="4566648"/>
          </a:xfrm>
        </p:spPr>
        <p:txBody>
          <a:bodyPr/>
          <a:lstStyle/>
          <a:p>
            <a:pPr marL="0" indent="0">
              <a:buNone/>
            </a:pPr>
            <a:endParaRPr lang="en-US" dirty="0"/>
          </a:p>
          <a:p>
            <a:endParaRPr lang="en-US" dirty="0"/>
          </a:p>
          <a:p>
            <a:endParaRPr lang="en-US" dirty="0"/>
          </a:p>
        </p:txBody>
      </p:sp>
      <p:graphicFrame>
        <p:nvGraphicFramePr>
          <p:cNvPr id="5" name="Diagram 4">
            <a:extLst>
              <a:ext uri="{FF2B5EF4-FFF2-40B4-BE49-F238E27FC236}">
                <a16:creationId xmlns:a16="http://schemas.microsoft.com/office/drawing/2014/main" xmlns="" id="{3E0B8271-2D95-4C1E-AD8B-3C53FC0232DF}"/>
              </a:ext>
            </a:extLst>
          </p:cNvPr>
          <p:cNvGraphicFramePr/>
          <p:nvPr/>
        </p:nvGraphicFramePr>
        <p:xfrm>
          <a:off x="3439114" y="1825625"/>
          <a:ext cx="6720885" cy="43127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4311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D9247D-5622-4002-AE07-C8AF13436223}"/>
              </a:ext>
            </a:extLst>
          </p:cNvPr>
          <p:cNvSpPr>
            <a:spLocks noGrp="1"/>
          </p:cNvSpPr>
          <p:nvPr>
            <p:ph type="title"/>
          </p:nvPr>
        </p:nvSpPr>
        <p:spPr/>
        <p:txBody>
          <a:bodyPr/>
          <a:lstStyle/>
          <a:p>
            <a:r>
              <a:rPr lang="en-US" dirty="0"/>
              <a:t>MANUAL ANALYSIS</a:t>
            </a:r>
          </a:p>
        </p:txBody>
      </p:sp>
      <p:sp>
        <p:nvSpPr>
          <p:cNvPr id="3" name="Content Placeholder 2">
            <a:extLst>
              <a:ext uri="{FF2B5EF4-FFF2-40B4-BE49-F238E27FC236}">
                <a16:creationId xmlns:a16="http://schemas.microsoft.com/office/drawing/2014/main" xmlns="" id="{BD3A186F-9220-49E9-9D85-0DD22D27CCB3}"/>
              </a:ext>
            </a:extLst>
          </p:cNvPr>
          <p:cNvSpPr>
            <a:spLocks noGrp="1"/>
          </p:cNvSpPr>
          <p:nvPr>
            <p:ph idx="1"/>
          </p:nvPr>
        </p:nvSpPr>
        <p:spPr/>
        <p:txBody>
          <a:bodyPr>
            <a:normAutofit fontScale="85000" lnSpcReduction="20000"/>
          </a:bodyPr>
          <a:lstStyle/>
          <a:p>
            <a:r>
              <a:rPr lang="en-US" dirty="0"/>
              <a:t>Manually labeled a </a:t>
            </a:r>
            <a:r>
              <a:rPr lang="en-US" dirty="0">
                <a:highlight>
                  <a:srgbClr val="FFFF00"/>
                </a:highlight>
              </a:rPr>
              <a:t>statistically representative sample of 384 reviews from the top apps, using the 17 topics </a:t>
            </a:r>
            <a:r>
              <a:rPr lang="en-US" dirty="0"/>
              <a:t>Dennis Pagano and Walid </a:t>
            </a:r>
            <a:r>
              <a:rPr lang="en-US" dirty="0" err="1"/>
              <a:t>Maalej</a:t>
            </a:r>
            <a:r>
              <a:rPr lang="en-US" dirty="0"/>
              <a:t> observed in the Apple App Store.</a:t>
            </a:r>
          </a:p>
          <a:p>
            <a:r>
              <a:rPr lang="en-US" dirty="0"/>
              <a:t>Also manually labeled the responses from the 111,099 reviews that had them. Because Pagano and </a:t>
            </a:r>
            <a:r>
              <a:rPr lang="en-US" dirty="0" err="1"/>
              <a:t>Maalej</a:t>
            </a:r>
            <a:r>
              <a:rPr lang="en-US" dirty="0"/>
              <a:t> did not study the topics of responses, authors followed an iterative process to discover those topics until they  found no additional topics. </a:t>
            </a:r>
          </a:p>
          <a:p>
            <a:pPr>
              <a:buFont typeface="Arial" panose="020B0604020202020204" pitchFamily="34" charset="0"/>
              <a:buChar char="•"/>
            </a:pPr>
            <a:r>
              <a:rPr lang="en-US" dirty="0"/>
              <a:t>  They needed the number of reviews and responses that would provide a statistical sample with a 95 percent confidence level and a 5 percent confidence interval.</a:t>
            </a:r>
          </a:p>
          <a:p>
            <a:r>
              <a:rPr lang="en-US" dirty="0"/>
              <a:t> Single review or response could contain more than one topic.</a:t>
            </a:r>
          </a:p>
          <a:p>
            <a:r>
              <a:rPr lang="en-US" dirty="0"/>
              <a:t> Manually analyzing and labeling each review and response took approximately eight hours. One of the authors reviewed the labels for consistency. If the other coauthors initially disagreed (which occurred for very few reviews), they reached a consensus. </a:t>
            </a:r>
          </a:p>
        </p:txBody>
      </p:sp>
    </p:spTree>
    <p:extLst>
      <p:ext uri="{BB962C8B-B14F-4D97-AF65-F5344CB8AC3E}">
        <p14:creationId xmlns:p14="http://schemas.microsoft.com/office/powerpoint/2010/main" val="279256354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152</TotalTime>
  <Words>1520</Words>
  <Application>Microsoft Office PowerPoint</Application>
  <PresentationFormat>Widescreen</PresentationFormat>
  <Paragraphs>103</Paragraphs>
  <Slides>24</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Gill Sans MT</vt:lpstr>
      <vt:lpstr>Wingdings</vt:lpstr>
      <vt:lpstr>Gallery</vt:lpstr>
      <vt:lpstr>IS IT WORTH RESPONDING TO REVIEWS?</vt:lpstr>
      <vt:lpstr> Introduction</vt:lpstr>
      <vt:lpstr>PowerPoint Presentation</vt:lpstr>
      <vt:lpstr>The DATA</vt:lpstr>
      <vt:lpstr>Data SELECTION</vt:lpstr>
      <vt:lpstr>DATA COLLECTION</vt:lpstr>
      <vt:lpstr>Continued…</vt:lpstr>
      <vt:lpstr>                       Analyzing the Data</vt:lpstr>
      <vt:lpstr>MANUAL ANALYSIS</vt:lpstr>
      <vt:lpstr>AUTOMATED ANALYSIS</vt:lpstr>
      <vt:lpstr>RESULTS:  AUTOMATED  ANALYSIS</vt:lpstr>
      <vt:lpstr>PowerPoint Presentation</vt:lpstr>
      <vt:lpstr> CONTD..</vt:lpstr>
      <vt:lpstr>Manual Analysis</vt:lpstr>
      <vt:lpstr>Previous Research </vt:lpstr>
      <vt:lpstr>Types of Responses</vt:lpstr>
      <vt:lpstr>Coupling Review Types with Response Types</vt:lpstr>
      <vt:lpstr>Threats to Validity </vt:lpstr>
      <vt:lpstr>Construct Validity</vt:lpstr>
      <vt:lpstr>Internal Validity </vt:lpstr>
      <vt:lpstr>External Validity</vt:lpstr>
      <vt:lpstr>Importance of Customer Review Feedback </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Tummanapalli, Samhitha (UMKC-Student)</dc:creator>
  <cp:lastModifiedBy>Maham</cp:lastModifiedBy>
  <cp:revision>14</cp:revision>
  <dcterms:created xsi:type="dcterms:W3CDTF">2018-04-26T01:00:54Z</dcterms:created>
  <dcterms:modified xsi:type="dcterms:W3CDTF">2018-04-26T04:11:04Z</dcterms:modified>
</cp:coreProperties>
</file>

<file path=docProps/thumbnail.jpeg>
</file>